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sldIdLst>
    <p:sldId id="293" r:id="rId2"/>
    <p:sldId id="256" r:id="rId3"/>
    <p:sldId id="265" r:id="rId4"/>
    <p:sldId id="283" r:id="rId5"/>
    <p:sldId id="289" r:id="rId6"/>
    <p:sldId id="281" r:id="rId7"/>
    <p:sldId id="291" r:id="rId8"/>
    <p:sldId id="285" r:id="rId9"/>
    <p:sldId id="279"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3" autoAdjust="0"/>
    <p:restoredTop sz="79140" autoAdjust="0"/>
  </p:normalViewPr>
  <p:slideViewPr>
    <p:cSldViewPr>
      <p:cViewPr>
        <p:scale>
          <a:sx n="66" d="100"/>
          <a:sy n="66" d="100"/>
        </p:scale>
        <p:origin x="153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6E86AC9-040C-44F3-B4A2-592EA90D3325}" type="datetimeFigureOut">
              <a:rPr lang="en-US"/>
              <a:pPr>
                <a:defRPr/>
              </a:pPr>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B91BBED-5968-49D1-A30C-46381E71C9F7}" type="slidenum">
              <a:rPr lang="en-US"/>
              <a:pPr>
                <a:defRPr/>
              </a:pPr>
              <a:t>‹#›</a:t>
            </a:fld>
            <a:endParaRPr lang="en-US"/>
          </a:p>
        </p:txBody>
      </p:sp>
    </p:spTree>
    <p:extLst>
      <p:ext uri="{BB962C8B-B14F-4D97-AF65-F5344CB8AC3E}">
        <p14:creationId xmlns:p14="http://schemas.microsoft.com/office/powerpoint/2010/main" val="252811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ceholder 2"/>
          <p:cNvSpPr>
            <a:spLocks noGrp="1" noRot="1" noChangeAspect="1"/>
          </p:cNvSpPr>
          <p:nvPr>
            <p:ph type="sldImg"/>
          </p:nvPr>
        </p:nvSpPr>
        <p:spPr bwMode="auto">
          <a:noFill/>
          <a:ln>
            <a:solidFill>
              <a:srgbClr val="000000"/>
            </a:solidFill>
            <a:miter lim="800000"/>
            <a:headEnd/>
            <a:tailEnd/>
          </a:ln>
        </p:spPr>
      </p:sp>
      <p:sp>
        <p:nvSpPr>
          <p:cNvPr id="38915"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p>
          <a:p>
            <a:pPr lvl="0"/>
            <a:endParaRPr lang="en-US" sz="1200" kern="1200" dirty="0">
              <a:solidFill>
                <a:schemeClr val="tx1"/>
              </a:solidFill>
              <a:effectLst/>
              <a:latin typeface="+mn-lt"/>
              <a:ea typeface="ＭＳ Ｐゴシック" pitchFamily="-123" charset="-128"/>
              <a:cs typeface="+mn-cs"/>
            </a:endParaRPr>
          </a:p>
          <a:p>
            <a:pPr lvl="0"/>
            <a:r>
              <a:rPr lang="en-US" sz="1200" kern="1200" dirty="0">
                <a:solidFill>
                  <a:schemeClr val="tx1"/>
                </a:solidFill>
                <a:effectLst/>
                <a:latin typeface="+mn-lt"/>
                <a:ea typeface="ＭＳ Ｐゴシック" pitchFamily="-123" charset="-128"/>
                <a:cs typeface="+mn-cs"/>
              </a:rPr>
              <a:t>What does the kneeling woman symbolize?</a:t>
            </a:r>
          </a:p>
          <a:p>
            <a:pPr lvl="0"/>
            <a:r>
              <a:rPr lang="en-US" sz="1200" kern="1200" dirty="0">
                <a:solidFill>
                  <a:schemeClr val="tx1"/>
                </a:solidFill>
                <a:effectLst/>
                <a:latin typeface="+mn-lt"/>
                <a:ea typeface="ＭＳ Ｐゴシック" pitchFamily="-123" charset="-128"/>
                <a:cs typeface="+mn-cs"/>
              </a:rPr>
              <a:t>What is the soldier doing?</a:t>
            </a:r>
          </a:p>
          <a:p>
            <a:pPr lvl="0"/>
            <a:r>
              <a:rPr lang="en-US" sz="1200" kern="1200" dirty="0">
                <a:solidFill>
                  <a:schemeClr val="tx1"/>
                </a:solidFill>
                <a:effectLst/>
                <a:latin typeface="+mn-lt"/>
                <a:ea typeface="ＭＳ Ｐゴシック" pitchFamily="-123" charset="-128"/>
                <a:cs typeface="+mn-cs"/>
              </a:rPr>
              <a:t>Look at the pictures along the bottom of the slide.  Describe the actions taking place.</a:t>
            </a:r>
          </a:p>
          <a:p>
            <a:endParaRPr lang="en-US" dirty="0"/>
          </a:p>
        </p:txBody>
      </p:sp>
    </p:spTree>
    <p:extLst>
      <p:ext uri="{BB962C8B-B14F-4D97-AF65-F5344CB8AC3E}">
        <p14:creationId xmlns:p14="http://schemas.microsoft.com/office/powerpoint/2010/main" val="161290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latin typeface="Basset" charset="0"/>
              </a:rPr>
              <a:t>Notes</a:t>
            </a:r>
            <a:r>
              <a:rPr lang="en-US" b="1" baseline="0" dirty="0">
                <a:latin typeface="Basset" charset="0"/>
              </a:rPr>
              <a:t> for the Teacher: </a:t>
            </a:r>
            <a:r>
              <a:rPr lang="en-US" b="0" dirty="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a:latin typeface="Basset" charset="0"/>
              </a:rPr>
              <a:t>ost Southern</a:t>
            </a:r>
            <a:r>
              <a:rPr lang="en-US" b="0" dirty="0">
                <a:latin typeface="Basset" charset="0"/>
              </a:rPr>
              <a:t> women took on the back-breaking strain of agricultural labor, often doing work that their husbands and sons would normally have done. In the North, women</a:t>
            </a:r>
            <a:r>
              <a:rPr lang="en-US" b="0" baseline="0" dirty="0">
                <a:latin typeface="Basset" charset="0"/>
              </a:rPr>
              <a:t> bore</a:t>
            </a:r>
            <a:r>
              <a:rPr lang="en-US" b="0" dirty="0">
                <a:latin typeface="Basset" charset="0"/>
              </a:rPr>
              <a:t> the brunt of manufacturing jobs or the farm</a:t>
            </a:r>
            <a:r>
              <a:rPr lang="en-US" b="0" baseline="0" dirty="0">
                <a:latin typeface="Basset" charset="0"/>
              </a:rPr>
              <a:t> work </a:t>
            </a:r>
            <a:r>
              <a:rPr lang="en-US" b="0" dirty="0">
                <a:latin typeface="Basset" charset="0"/>
              </a:rPr>
              <a:t>and were vital to the success of the war effort to supply the Union army.</a:t>
            </a:r>
          </a:p>
          <a:p>
            <a:pPr>
              <a:spcBef>
                <a:spcPct val="0"/>
              </a:spcBef>
            </a:pPr>
            <a:endParaRPr lang="en-US" sz="1800" b="0" dirty="0">
              <a:latin typeface="Basset" charset="0"/>
            </a:endParaRPr>
          </a:p>
          <a:p>
            <a:pPr>
              <a:spcBef>
                <a:spcPct val="0"/>
              </a:spcBef>
            </a:pPr>
            <a:r>
              <a:rPr lang="en-US" sz="1800" b="1" dirty="0">
                <a:latin typeface="Basset" charset="0"/>
              </a:rPr>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did women take up when the men were called to war?</a:t>
            </a:r>
          </a:p>
          <a:p>
            <a:pPr>
              <a:spcBef>
                <a:spcPct val="0"/>
              </a:spcBef>
            </a:pPr>
            <a:br>
              <a:rPr lang="en-US" sz="1800" b="1" dirty="0">
                <a:latin typeface="Amienne" charset="0"/>
              </a:rPr>
            </a:b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E31BCA-45DF-46C3-8862-73D08C56B065}" type="slidenum">
              <a:rPr lang="en-US">
                <a:ea typeface="ＭＳ Ｐゴシック" pitchFamily="-123" charset="-128"/>
                <a:cs typeface="ＭＳ Ｐゴシック" pitchFamily="-123" charset="-128"/>
              </a:rPr>
              <a:pPr fontAlgn="base">
                <a:spcBef>
                  <a:spcPct val="0"/>
                </a:spcBef>
                <a:spcAft>
                  <a:spcPct val="0"/>
                </a:spcAft>
              </a:pPr>
              <a:t>3</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631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Children worked the fields for the family while their fathers and older brothers were away at war.</a:t>
            </a:r>
            <a:endParaRPr lang="en-US" b="1"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4</a:t>
            </a:fld>
            <a:endParaRPr lang="en-US"/>
          </a:p>
        </p:txBody>
      </p:sp>
    </p:spTree>
    <p:extLst>
      <p:ext uri="{BB962C8B-B14F-4D97-AF65-F5344CB8AC3E}">
        <p14:creationId xmlns:p14="http://schemas.microsoft.com/office/powerpoint/2010/main" val="193237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Discussion:</a:t>
            </a:r>
          </a:p>
          <a:p>
            <a:r>
              <a:rPr lang="en-US" dirty="0"/>
              <a:t>Do you think that</a:t>
            </a:r>
            <a:r>
              <a:rPr lang="en-US" baseline="0" dirty="0"/>
              <a:t> children were often caught in battle?</a:t>
            </a:r>
          </a:p>
          <a:p>
            <a:endParaRPr lang="en-US" baseline="0" dirty="0"/>
          </a:p>
          <a:p>
            <a:r>
              <a:rPr lang="en-US" baseline="0" dirty="0"/>
              <a:t>Were children near battles more in the North or South? (Answer Information: most battles were fought in the South, which directly affected the lives of those on the home front, sometime with battles being fought in their own backyards) </a:t>
            </a:r>
            <a:endParaRPr lang="en-US" dirty="0"/>
          </a:p>
          <a:p>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5</a:t>
            </a:fld>
            <a:endParaRPr lang="en-US"/>
          </a:p>
        </p:txBody>
      </p:sp>
    </p:spTree>
    <p:extLst>
      <p:ext uri="{BB962C8B-B14F-4D97-AF65-F5344CB8AC3E}">
        <p14:creationId xmlns:p14="http://schemas.microsoft.com/office/powerpoint/2010/main" val="106956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6</a:t>
            </a:fld>
            <a:endParaRPr lang="en-US"/>
          </a:p>
        </p:txBody>
      </p:sp>
    </p:spTree>
    <p:extLst>
      <p:ext uri="{BB962C8B-B14F-4D97-AF65-F5344CB8AC3E}">
        <p14:creationId xmlns:p14="http://schemas.microsoft.com/office/powerpoint/2010/main" val="324220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Image information: </a:t>
            </a:r>
          </a:p>
          <a:p>
            <a:r>
              <a:rPr lang="en-US" b="0" dirty="0"/>
              <a:t>Battlefield of Chancellorsville House after the Battle</a:t>
            </a:r>
          </a:p>
          <a:p>
            <a:pPr>
              <a:buNone/>
            </a:pPr>
            <a:endParaRPr lang="en-US" b="1" dirty="0"/>
          </a:p>
          <a:p>
            <a:pPr>
              <a:buNone/>
            </a:pPr>
            <a:r>
              <a:rPr lang="en-US" b="1" dirty="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Sue Chancellor was 16 in May 1863 when her home was between the armies and General Hooker took it for his headquarters.  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7</a:t>
            </a:fld>
            <a:endParaRPr lang="en-US"/>
          </a:p>
        </p:txBody>
      </p:sp>
    </p:spTree>
    <p:extLst>
      <p:ext uri="{BB962C8B-B14F-4D97-AF65-F5344CB8AC3E}">
        <p14:creationId xmlns:p14="http://schemas.microsoft.com/office/powerpoint/2010/main" val="251670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p:cNvSpPr>
          <p:nvPr>
            <p:ph type="sldImg"/>
          </p:nvPr>
        </p:nvSpPr>
        <p:spPr bwMode="auto">
          <a:noFill/>
          <a:ln>
            <a:solidFill>
              <a:srgbClr val="000000"/>
            </a:solidFill>
            <a:miter lim="800000"/>
            <a:headEnd/>
            <a:tailEnd/>
          </a:ln>
        </p:spPr>
      </p:sp>
      <p:sp>
        <p:nvSpPr>
          <p:cNvPr id="55299"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Newspaper reading reached an all-time high.</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People scanned the newspapers every day for news of the war or their home.</a:t>
            </a:r>
          </a:p>
          <a:p>
            <a:endParaRPr lang="en-US" dirty="0"/>
          </a:p>
        </p:txBody>
      </p:sp>
    </p:spTree>
    <p:extLst>
      <p:ext uri="{BB962C8B-B14F-4D97-AF65-F5344CB8AC3E}">
        <p14:creationId xmlns:p14="http://schemas.microsoft.com/office/powerpoint/2010/main" val="125290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3F0D44E-DD7B-4DCA-986F-60335F036A4F}" type="slidenum">
              <a:rPr lang="en-US" smtClean="0"/>
              <a:pPr>
                <a:defRPr/>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CE36BA1-CA6F-4D2D-8689-CC2CAF8AC06F}" type="slidenum">
              <a:rPr lang="en-US" smtClean="0"/>
              <a:pPr>
                <a:defRPr/>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24EBDFB-00FC-4319-900E-4AB24B5FD687}" type="slidenum">
              <a:rPr lang="en-US" smtClean="0"/>
              <a:pPr>
                <a:defRPr/>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9087750-A99B-4A90-8646-05D5BBB9C4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AACC7A-3F8D-4A01-BB52-06BD957D599C}" type="slidenum">
              <a:rPr lang="en-US" smtClean="0"/>
              <a:pPr>
                <a:defRPr/>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5742FBF-9DE7-436E-90BD-F798839DA104}" type="slidenum">
              <a:rPr lang="en-US" smtClean="0"/>
              <a:pPr>
                <a:defRPr/>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E14B269-4A23-450E-B4C9-2CF817464195}" type="slidenum">
              <a:rPr lang="en-US" smtClean="0"/>
              <a:pPr>
                <a:defRPr/>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F159E0D5-1B2A-4F19-86EC-806987BFF1D8}" type="slidenum">
              <a:rPr lang="en-US" smtClean="0"/>
              <a:pPr>
                <a:defRPr/>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4BE74504-BC8C-4237-BCC4-DDFEED61F277}" type="slidenum">
              <a:rPr lang="en-US" smtClean="0"/>
              <a:pPr>
                <a:defRPr/>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D7C5491-2BED-441D-BCEC-863693F6B84C}" type="slidenum">
              <a:rPr lang="en-US" smtClean="0"/>
              <a:pPr>
                <a:defRPr/>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1ABD38A-5DD7-44A4-B145-7C2CE01EC57C}" type="slidenum">
              <a:rPr lang="en-US" smtClean="0"/>
              <a:pPr>
                <a:defRPr/>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07FC3C7-BD82-4993-A7A8-4C0EFEF8198F}" type="slidenum">
              <a:rPr lang="en-US" smtClean="0"/>
              <a:pPr>
                <a:defRPr/>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A0CCC546-A8AD-470D-A822-8C7572C0012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1166400"/>
          </a:xfrm>
        </p:spPr>
        <p:txBody>
          <a:bodyPr/>
          <a:lstStyle/>
          <a:p>
            <a:r>
              <a:rPr lang="en-US" dirty="0">
                <a:solidFill>
                  <a:schemeClr val="bg1"/>
                </a:solidFill>
              </a:rPr>
              <a:t>The Home Front</a:t>
            </a:r>
          </a:p>
        </p:txBody>
      </p:sp>
    </p:spTree>
    <p:extLst>
      <p:ext uri="{BB962C8B-B14F-4D97-AF65-F5344CB8AC3E}">
        <p14:creationId xmlns:p14="http://schemas.microsoft.com/office/powerpoint/2010/main" val="367542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4D4D4D"/>
                </a:solidFill>
              </a:rPr>
              <a:t>The Home Front</a:t>
            </a:r>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082" t="15678" r="3833" b="20522"/>
          <a:stretch/>
        </p:blipFill>
        <p:spPr>
          <a:xfrm>
            <a:off x="1863152" y="2096085"/>
            <a:ext cx="5373143" cy="2644197"/>
          </a:xfrm>
        </p:spPr>
      </p:pic>
      <p:sp>
        <p:nvSpPr>
          <p:cNvPr id="6" name="Content Placeholder 5"/>
          <p:cNvSpPr>
            <a:spLocks noGrp="1"/>
          </p:cNvSpPr>
          <p:nvPr>
            <p:ph sz="half" idx="2"/>
          </p:nvPr>
        </p:nvSpPr>
        <p:spPr>
          <a:xfrm>
            <a:off x="467544" y="5085184"/>
            <a:ext cx="8219256" cy="962841"/>
          </a:xfrm>
        </p:spPr>
        <p:txBody>
          <a:bodyPr/>
          <a:lstStyle/>
          <a:p>
            <a:pPr marL="0" indent="0">
              <a:buNone/>
            </a:pPr>
            <a:r>
              <a:rPr lang="en-US" sz="2200" dirty="0">
                <a:latin typeface="Georgia" pitchFamily="18" charset="0"/>
              </a:rPr>
              <a:t>The Civil War touched the lives of every American family, </a:t>
            </a:r>
            <a:br>
              <a:rPr lang="en-US" sz="2200" dirty="0">
                <a:latin typeface="Georgia" pitchFamily="18" charset="0"/>
              </a:rPr>
            </a:br>
            <a:r>
              <a:rPr lang="en-US" sz="2200" dirty="0">
                <a:latin typeface="Georgia" pitchFamily="18" charset="0"/>
              </a:rPr>
              <a:t>North and South. </a:t>
            </a: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rgbClr val="4D4D4D"/>
                </a:solidFill>
              </a:rPr>
              <a:t>The Role of Women</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09788" y="2411901"/>
            <a:ext cx="2133424" cy="2608873"/>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96208" y="2305841"/>
            <a:ext cx="3847592" cy="2820992"/>
          </a:xfrm>
        </p:spPr>
      </p:pic>
      <p:sp>
        <p:nvSpPr>
          <p:cNvPr id="8" name="TextBox 7"/>
          <p:cNvSpPr txBox="1"/>
          <p:nvPr/>
        </p:nvSpPr>
        <p:spPr>
          <a:xfrm>
            <a:off x="1115616" y="5301208"/>
            <a:ext cx="7488832" cy="769441"/>
          </a:xfrm>
          <a:prstGeom prst="rect">
            <a:avLst/>
          </a:prstGeom>
          <a:noFill/>
        </p:spPr>
        <p:txBody>
          <a:bodyPr wrap="square" rtlCol="0">
            <a:spAutoFit/>
          </a:bodyPr>
          <a:lstStyle/>
          <a:p>
            <a:r>
              <a:rPr lang="en-US" sz="2200" dirty="0">
                <a:latin typeface="Georgia" pitchFamily="18" charset="0"/>
              </a:rPr>
              <a:t>Life must go on.</a:t>
            </a:r>
            <a:br>
              <a:rPr lang="en-US" sz="2200" dirty="0">
                <a:latin typeface="Georgia" pitchFamily="18" charset="0"/>
              </a:rPr>
            </a:br>
            <a:r>
              <a:rPr lang="en-US" sz="2200" dirty="0">
                <a:latin typeface="Georgia" pitchFamily="18" charset="0"/>
              </a:rPr>
              <a:t>Women North and South take over men's work</a:t>
            </a:r>
          </a:p>
        </p:txBody>
      </p:sp>
      <p:sp>
        <p:nvSpPr>
          <p:cNvPr id="2" name="TextBox 1"/>
          <p:cNvSpPr txBox="1"/>
          <p:nvPr/>
        </p:nvSpPr>
        <p:spPr>
          <a:xfrm>
            <a:off x="1409788" y="1844824"/>
            <a:ext cx="1938076" cy="369332"/>
          </a:xfrm>
          <a:prstGeom prst="rect">
            <a:avLst/>
          </a:prstGeom>
          <a:noFill/>
        </p:spPr>
        <p:txBody>
          <a:bodyPr wrap="square" rtlCol="0">
            <a:spAutoFit/>
          </a:bodyPr>
          <a:lstStyle/>
          <a:p>
            <a:r>
              <a:rPr lang="en-US" dirty="0"/>
              <a:t>North </a:t>
            </a:r>
          </a:p>
        </p:txBody>
      </p:sp>
      <p:sp>
        <p:nvSpPr>
          <p:cNvPr id="4" name="TextBox 3"/>
          <p:cNvSpPr txBox="1"/>
          <p:nvPr/>
        </p:nvSpPr>
        <p:spPr>
          <a:xfrm>
            <a:off x="5004048" y="1796292"/>
            <a:ext cx="1728192" cy="369332"/>
          </a:xfrm>
          <a:prstGeom prst="rect">
            <a:avLst/>
          </a:prstGeom>
          <a:noFill/>
        </p:spPr>
        <p:txBody>
          <a:bodyPr wrap="square" rtlCol="0">
            <a:spAutoFit/>
          </a:bodyPr>
          <a:lstStyle/>
          <a:p>
            <a:r>
              <a:rPr lang="en-US" dirty="0"/>
              <a:t>South</a:t>
            </a:r>
          </a:p>
        </p:txBody>
      </p:sp>
      <p:sp>
        <p:nvSpPr>
          <p:cNvPr id="5" name="TextBox 4"/>
          <p:cNvSpPr txBox="1"/>
          <p:nvPr/>
        </p:nvSpPr>
        <p:spPr>
          <a:xfrm>
            <a:off x="2555776" y="1628800"/>
            <a:ext cx="2448272" cy="338554"/>
          </a:xfrm>
          <a:prstGeom prst="rect">
            <a:avLst/>
          </a:prstGeom>
          <a:noFill/>
        </p:spPr>
        <p:txBody>
          <a:bodyPr wrap="square" rtlCol="0">
            <a:spAutoFit/>
          </a:bodyPr>
          <a:lstStyle/>
          <a:p>
            <a:pPr algn="ctr"/>
            <a:r>
              <a:rPr lang="en-US" sz="1600" dirty="0"/>
              <a:t>What’s the difference?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4D4D4D"/>
                </a:solidFill>
              </a:rPr>
              <a:t>The Role of the Family</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3700" y="1600200"/>
            <a:ext cx="3345599" cy="4232275"/>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0" y="2636912"/>
            <a:ext cx="3918309" cy="2250380"/>
          </a:xfrm>
        </p:spPr>
      </p:pic>
      <p:sp>
        <p:nvSpPr>
          <p:cNvPr id="2" name="TextBox 1"/>
          <p:cNvSpPr txBox="1"/>
          <p:nvPr/>
        </p:nvSpPr>
        <p:spPr>
          <a:xfrm>
            <a:off x="4644007" y="1657943"/>
            <a:ext cx="4042793" cy="461665"/>
          </a:xfrm>
          <a:prstGeom prst="rect">
            <a:avLst/>
          </a:prstGeom>
          <a:noFill/>
        </p:spPr>
        <p:txBody>
          <a:bodyPr wrap="square" rtlCol="0">
            <a:spAutoFit/>
          </a:bodyPr>
          <a:lstStyle/>
          <a:p>
            <a:r>
              <a:rPr lang="en-US" sz="2400" b="1" dirty="0"/>
              <a:t>Children working at home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4D4D4D"/>
                </a:solidFill>
              </a:rPr>
              <a:t>The Role of the Family</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43608" y="1700808"/>
            <a:ext cx="2592288" cy="3564397"/>
          </a:xfrm>
        </p:spPr>
      </p:pic>
      <p:sp>
        <p:nvSpPr>
          <p:cNvPr id="8" name="Content Placeholder 7"/>
          <p:cNvSpPr>
            <a:spLocks noGrp="1"/>
          </p:cNvSpPr>
          <p:nvPr>
            <p:ph sz="half" idx="2"/>
          </p:nvPr>
        </p:nvSpPr>
        <p:spPr/>
        <p:txBody>
          <a:bodyPr/>
          <a:lstStyle/>
          <a:p>
            <a:pPr marL="0" indent="0">
              <a:buNone/>
            </a:pPr>
            <a:r>
              <a:rPr lang="en-US" sz="2000" b="1" dirty="0">
                <a:latin typeface="Georgia" pitchFamily="18" charset="0"/>
              </a:rPr>
              <a:t>Tillie Pierce</a:t>
            </a:r>
            <a:r>
              <a:rPr lang="en-US" sz="2000" dirty="0">
                <a:latin typeface="Georgia" pitchFamily="18" charset="0"/>
              </a:rPr>
              <a:t> was a 15 year old teenager on July 1, 1863 when she left Gettysburg with her family to escape the battle. She found herself nursing the wounded at the J. </a:t>
            </a:r>
            <a:r>
              <a:rPr lang="en-US" sz="2000" dirty="0" err="1">
                <a:latin typeface="Georgia" pitchFamily="18" charset="0"/>
              </a:rPr>
              <a:t>Weikert</a:t>
            </a:r>
            <a:r>
              <a:rPr lang="en-US" sz="2000" dirty="0">
                <a:latin typeface="Georgia" pitchFamily="18" charset="0"/>
              </a:rPr>
              <a:t> Farm south of town. Care of wounded soldiers continued upon returning to the family home, and in almost every home and building in Gettysburg for months after the battle.  Tillie later wrote about her experiences in an article, “What a Girl Heard and Saw of the Battle.”</a:t>
            </a:r>
          </a:p>
        </p:txBody>
      </p:sp>
    </p:spTree>
    <p:extLst>
      <p:ext uri="{BB962C8B-B14F-4D97-AF65-F5344CB8AC3E}">
        <p14:creationId xmlns:p14="http://schemas.microsoft.com/office/powerpoint/2010/main" val="139134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solidFill>
                  <a:srgbClr val="4D4D4D"/>
                </a:solidFill>
              </a:rPr>
              <a:t>Challenging Times</a:t>
            </a: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4900" y="1600200"/>
            <a:ext cx="3583200" cy="4232275"/>
          </a:xfrm>
        </p:spPr>
      </p:pic>
      <p:sp>
        <p:nvSpPr>
          <p:cNvPr id="9" name="Content Placeholder 8"/>
          <p:cNvSpPr>
            <a:spLocks noGrp="1"/>
          </p:cNvSpPr>
          <p:nvPr>
            <p:ph sz="half" idx="2"/>
          </p:nvPr>
        </p:nvSpPr>
        <p:spPr/>
        <p:txBody>
          <a:bodyPr/>
          <a:lstStyle/>
          <a:p>
            <a:pPr marL="0" indent="0">
              <a:buNone/>
            </a:pPr>
            <a:r>
              <a:rPr lang="en-US" sz="2200" dirty="0"/>
              <a:t>Shortages became so severe that in 1863 the women of Richmond marched on the government in a “Bread Riot.”</a:t>
            </a:r>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buNone/>
            </a:pPr>
            <a:br>
              <a:rPr lang="en-US" sz="1900"/>
            </a:br>
            <a:endParaRPr lang="en-US" sz="1900"/>
          </a:p>
          <a:p>
            <a:pPr>
              <a:buNone/>
            </a:pPr>
            <a:endParaRPr lang="en-US" sz="1400" dirty="0"/>
          </a:p>
        </p:txBody>
      </p:sp>
      <p:sp>
        <p:nvSpPr>
          <p:cNvPr id="4" name="Content Placeholder 3"/>
          <p:cNvSpPr>
            <a:spLocks noGrp="1"/>
          </p:cNvSpPr>
          <p:nvPr>
            <p:ph sz="half" idx="2"/>
          </p:nvPr>
        </p:nvSpPr>
        <p:spPr/>
        <p:txBody>
          <a:bodyPr/>
          <a:lstStyle/>
          <a:p>
            <a:pPr marL="0" indent="0">
              <a:buNone/>
            </a:pPr>
            <a:r>
              <a:rPr lang="en-US" sz="2200"/>
              <a:t>Civilians who had homes near battles often had their homes destroyed or taken over for use as field hospitals.  </a:t>
            </a:r>
          </a:p>
          <a:p>
            <a:pPr marL="0" indent="0">
              <a:buNone/>
            </a:pPr>
            <a:endParaRPr lang="en-US" sz="2200"/>
          </a:p>
          <a:p>
            <a:pPr marL="0" indent="0">
              <a:buNone/>
            </a:pPr>
            <a:r>
              <a:rPr lang="en-US" sz="2200"/>
              <a:t>The Chancellor family was trapped between the armies in May 1863 when their home became General Hooker’s Headquarters.  </a:t>
            </a:r>
            <a:endParaRPr lang="en-US" sz="2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7" y="1772816"/>
            <a:ext cx="4140088" cy="2592287"/>
          </a:xfrm>
          <a:prstGeom prst="rect">
            <a:avLst/>
          </a:prstGeom>
        </p:spPr>
      </p:pic>
      <p:sp>
        <p:nvSpPr>
          <p:cNvPr id="11" name="Title 6"/>
          <p:cNvSpPr>
            <a:spLocks noGrp="1"/>
          </p:cNvSpPr>
          <p:nvPr>
            <p:ph type="title"/>
          </p:nvPr>
        </p:nvSpPr>
        <p:spPr/>
        <p:txBody>
          <a:bodyPr/>
          <a:lstStyle/>
          <a:p>
            <a:r>
              <a:rPr lang="en-US" sz="4000" dirty="0">
                <a:solidFill>
                  <a:srgbClr val="4D4D4D"/>
                </a:solidFill>
              </a:rPr>
              <a:t>Challenging Times</a:t>
            </a:r>
          </a:p>
        </p:txBody>
      </p:sp>
    </p:spTree>
    <p:extLst>
      <p:ext uri="{BB962C8B-B14F-4D97-AF65-F5344CB8AC3E}">
        <p14:creationId xmlns:p14="http://schemas.microsoft.com/office/powerpoint/2010/main" val="6128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solidFill>
                  <a:srgbClr val="4D4D4D"/>
                </a:solidFill>
              </a:rPr>
              <a:t>Challenging Times</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20749" y="1600200"/>
            <a:ext cx="3175051" cy="4232275"/>
          </a:xfrm>
        </p:spPr>
      </p:pic>
      <p:sp>
        <p:nvSpPr>
          <p:cNvPr id="9" name="Content Placeholder 8"/>
          <p:cNvSpPr>
            <a:spLocks noGrp="1"/>
          </p:cNvSpPr>
          <p:nvPr>
            <p:ph sz="half" idx="2"/>
          </p:nvPr>
        </p:nvSpPr>
        <p:spPr/>
        <p:txBody>
          <a:bodyPr/>
          <a:lstStyle/>
          <a:p>
            <a:pPr marL="0" indent="0">
              <a:buNone/>
            </a:pPr>
            <a:r>
              <a:rPr lang="en-US" sz="2200" dirty="0"/>
              <a:t>Those on the home front had to meet the needs of their family as well as support the needs of the army.</a:t>
            </a:r>
          </a:p>
          <a:p>
            <a:pPr marL="0" indent="0">
              <a:buNone/>
            </a:pPr>
            <a:endParaRPr lang="en-US" dirty="0"/>
          </a:p>
        </p:txBody>
      </p:sp>
    </p:spTree>
    <p:extLst>
      <p:ext uri="{BB962C8B-B14F-4D97-AF65-F5344CB8AC3E}">
        <p14:creationId xmlns:p14="http://schemas.microsoft.com/office/powerpoint/2010/main" val="183064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4D4D4D"/>
                </a:solidFill>
              </a:rPr>
              <a:t>Transportation of Information</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756626"/>
            <a:ext cx="4038600" cy="391942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683284"/>
            <a:ext cx="4038600" cy="4066107"/>
          </a:xfrm>
        </p:spPr>
      </p:pic>
    </p:spTree>
  </p:cSld>
  <p:clrMapOvr>
    <a:masterClrMapping/>
  </p:clrMapOvr>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1542</TotalTime>
  <Words>616</Words>
  <Application>Microsoft Office PowerPoint</Application>
  <PresentationFormat>On-screen Show (4:3)</PresentationFormat>
  <Paragraphs>58</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Amienne</vt:lpstr>
      <vt:lpstr>Arial</vt:lpstr>
      <vt:lpstr>Basset</vt:lpstr>
      <vt:lpstr>Calibri</vt:lpstr>
      <vt:lpstr>Georgia</vt:lpstr>
      <vt:lpstr>Curriculum</vt:lpstr>
      <vt:lpstr>The Home Front</vt:lpstr>
      <vt:lpstr>The Home Front</vt:lpstr>
      <vt:lpstr>The Role of Women</vt:lpstr>
      <vt:lpstr>The Role of the Family</vt:lpstr>
      <vt:lpstr>The Role of the Family</vt:lpstr>
      <vt:lpstr>Challenging Times</vt:lpstr>
      <vt:lpstr>Challenging Times</vt:lpstr>
      <vt:lpstr>Challenging Times</vt:lpstr>
      <vt:lpstr>Transportation of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 Home Front</dc:title>
  <dc:creator>civanoff</dc:creator>
  <cp:lastModifiedBy>Juliana Keller</cp:lastModifiedBy>
  <cp:revision>107</cp:revision>
  <dcterms:created xsi:type="dcterms:W3CDTF">2011-02-25T18:22:35Z</dcterms:created>
  <dcterms:modified xsi:type="dcterms:W3CDTF">2016-10-04T21:12:56Z</dcterms:modified>
</cp:coreProperties>
</file>