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10" r:id="rId2"/>
    <p:sldId id="294" r:id="rId3"/>
    <p:sldId id="263" r:id="rId4"/>
    <p:sldId id="291" r:id="rId5"/>
    <p:sldId id="303" r:id="rId6"/>
    <p:sldId id="293" r:id="rId7"/>
    <p:sldId id="270" r:id="rId8"/>
    <p:sldId id="304" r:id="rId9"/>
    <p:sldId id="305" r:id="rId10"/>
    <p:sldId id="306" r:id="rId11"/>
    <p:sldId id="307" r:id="rId12"/>
    <p:sldId id="288" r:id="rId13"/>
    <p:sldId id="308" r:id="rId14"/>
    <p:sldId id="301" r:id="rId15"/>
    <p:sldId id="309" r:id="rId16"/>
    <p:sldId id="273"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0000"/>
    <a:srgbClr val="C0C0C0"/>
    <a:srgbClr val="6666FF"/>
    <a:srgbClr val="777777"/>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4317" autoAdjust="0"/>
  </p:normalViewPr>
  <p:slideViewPr>
    <p:cSldViewPr>
      <p:cViewPr varScale="1">
        <p:scale>
          <a:sx n="77" d="100"/>
          <a:sy n="77" d="100"/>
        </p:scale>
        <p:origin x="13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0E994-295F-453B-BE61-B592E984C61B}" type="datetimeFigureOut">
              <a:rPr lang="en-US" smtClean="0"/>
              <a:pPr/>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EA6B-7D82-4EB8-9B84-287AD6BF0FBF}" type="slidenum">
              <a:rPr lang="en-US" smtClean="0"/>
              <a:pPr/>
              <a:t>‹#›</a:t>
            </a:fld>
            <a:endParaRPr lang="en-US"/>
          </a:p>
        </p:txBody>
      </p:sp>
    </p:spTree>
    <p:extLst>
      <p:ext uri="{BB962C8B-B14F-4D97-AF65-F5344CB8AC3E}">
        <p14:creationId xmlns:p14="http://schemas.microsoft.com/office/powerpoint/2010/main" val="45834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extLst>
      <p:ext uri="{BB962C8B-B14F-4D97-AF65-F5344CB8AC3E}">
        <p14:creationId xmlns:p14="http://schemas.microsoft.com/office/powerpoint/2010/main" val="197048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3</a:t>
            </a:fld>
            <a:endParaRPr lang="en-US" dirty="0"/>
          </a:p>
        </p:txBody>
      </p:sp>
    </p:spTree>
    <p:extLst>
      <p:ext uri="{BB962C8B-B14F-4D97-AF65-F5344CB8AC3E}">
        <p14:creationId xmlns:p14="http://schemas.microsoft.com/office/powerpoint/2010/main" val="251097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7</a:t>
            </a:fld>
            <a:endParaRPr lang="en-US" dirty="0"/>
          </a:p>
        </p:txBody>
      </p:sp>
    </p:spTree>
    <p:extLst>
      <p:ext uri="{BB962C8B-B14F-4D97-AF65-F5344CB8AC3E}">
        <p14:creationId xmlns:p14="http://schemas.microsoft.com/office/powerpoint/2010/main" val="54106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base">
              <a:spcBef>
                <a:spcPct val="50000"/>
              </a:spcBef>
              <a:spcAft>
                <a:spcPct val="0"/>
              </a:spcAft>
              <a:buFont typeface="Arial" pitchFamily="34" charset="0"/>
              <a:buNone/>
            </a:pPr>
            <a:r>
              <a:rPr lang="en-US" sz="1200" dirty="0" smtClean="0">
                <a:latin typeface="Arial Rounded MT Bold" pitchFamily="34" charset="0"/>
              </a:rPr>
              <a:t>After initial Union success, the Confederates counter-attacked and the disorganized Union troops withdrew to Washington D.C.  </a:t>
            </a:r>
          </a:p>
          <a:p>
            <a:pPr marL="0" indent="0" fontAlgn="base">
              <a:spcBef>
                <a:spcPct val="50000"/>
              </a:spcBef>
              <a:spcAft>
                <a:spcPct val="0"/>
              </a:spcAft>
              <a:buFont typeface="Arial" pitchFamily="34" charset="0"/>
              <a:buNone/>
            </a:pPr>
            <a:r>
              <a:rPr lang="en-US" sz="1200" dirty="0" smtClean="0">
                <a:latin typeface="Arial Rounded MT Bold" pitchFamily="34" charset="0"/>
              </a:rPr>
              <a:t>In excitement to see a “real, live, battle” citizens in the area came to watch the fight unfold. None realized what a real battle might look like. On the army’s retreat to Washington the roads were full of carriages as the viewers retreated from the horror as well.</a:t>
            </a:r>
          </a:p>
          <a:p>
            <a:pPr marL="0" indent="0" fontAlgn="base">
              <a:spcBef>
                <a:spcPct val="50000"/>
              </a:spcBef>
              <a:spcAft>
                <a:spcPct val="0"/>
              </a:spcAft>
              <a:buFont typeface="Arial" pitchFamily="34" charset="0"/>
              <a:buNone/>
            </a:pPr>
            <a:r>
              <a:rPr lang="en-US" sz="1200" dirty="0" smtClean="0">
                <a:latin typeface="Arial Rounded MT Bold" pitchFamily="34" charset="0"/>
              </a:rPr>
              <a:t>The Battle of First Manassas made both sides realize that the war would be </a:t>
            </a:r>
            <a:r>
              <a:rPr lang="en-US" sz="1200" u="none" dirty="0" smtClean="0">
                <a:solidFill>
                  <a:srgbClr val="FF0000"/>
                </a:solidFill>
                <a:latin typeface="Arial Rounded MT Bold" pitchFamily="34" charset="0"/>
              </a:rPr>
              <a:t>longer</a:t>
            </a:r>
            <a:r>
              <a:rPr lang="en-US" sz="1200" u="none" dirty="0" smtClean="0">
                <a:latin typeface="Arial Rounded MT Bold" pitchFamily="34" charset="0"/>
              </a:rPr>
              <a:t> and </a:t>
            </a:r>
            <a:r>
              <a:rPr lang="en-US" sz="1200" u="none" dirty="0" smtClean="0">
                <a:solidFill>
                  <a:srgbClr val="FF0000"/>
                </a:solidFill>
                <a:latin typeface="Arial Rounded MT Bold" pitchFamily="34" charset="0"/>
              </a:rPr>
              <a:t>bloodier</a:t>
            </a:r>
            <a:r>
              <a:rPr lang="en-US" sz="1200" u="none" dirty="0" smtClean="0">
                <a:latin typeface="Arial Rounded MT Bold" pitchFamily="34" charset="0"/>
              </a:rPr>
              <a:t> than anticipated.</a:t>
            </a:r>
            <a:r>
              <a:rPr lang="en-US" sz="1200" b="1" u="none" dirty="0" smtClean="0">
                <a:latin typeface="Arial Rounded MT Bold" pitchFamily="34" charset="0"/>
              </a:rPr>
              <a:t> </a:t>
            </a:r>
          </a:p>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16</a:t>
            </a:fld>
            <a:endParaRPr lang="en-US" dirty="0"/>
          </a:p>
        </p:txBody>
      </p:sp>
    </p:spTree>
    <p:extLst>
      <p:ext uri="{BB962C8B-B14F-4D97-AF65-F5344CB8AC3E}">
        <p14:creationId xmlns:p14="http://schemas.microsoft.com/office/powerpoint/2010/main" val="1859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F5CC4B-D6C3-4FDC-A07D-B137E1569F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 </a:t>
            </a:r>
            <a:br>
              <a:rPr lang="en-US" dirty="0" smtClean="0">
                <a:solidFill>
                  <a:schemeClr val="bg1"/>
                </a:solidFill>
              </a:rPr>
            </a:br>
            <a:r>
              <a:rPr lang="en-US" dirty="0" smtClean="0">
                <a:solidFill>
                  <a:schemeClr val="bg1"/>
                </a:solidFill>
              </a:rPr>
              <a:t>Goes to 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2"/>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n-US" sz="2200" dirty="0" smtClean="0">
                <a:latin typeface="Georgia"/>
                <a:cs typeface="Georgia"/>
              </a:rPr>
              <a:t>Jefferson Davis is chosen as the President of the Confederate States of America.</a:t>
            </a:r>
          </a:p>
          <a:p>
            <a:endParaRPr lang="en-US" sz="2200" dirty="0" smtClean="0">
              <a:latin typeface="Georgia"/>
              <a:cs typeface="Georgia"/>
            </a:endParaRPr>
          </a:p>
          <a:p>
            <a:r>
              <a:rPr lang="en-US" sz="2200" dirty="0" smtClean="0">
                <a:latin typeface="Georgia"/>
                <a:cs typeface="Georgia"/>
              </a:rPr>
              <a:t>He will be elected that November</a:t>
            </a:r>
            <a:r>
              <a:rPr lang="en-US"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A President for the Confederacy</a:t>
            </a:r>
            <a:r>
              <a:rPr lang="en-US" dirty="0" smtClean="0"/>
              <a:t/>
            </a:r>
            <a:br>
              <a:rPr lang="en-US" dirty="0" smtClean="0"/>
            </a:br>
            <a:r>
              <a:rPr lang="en-US" sz="2800" dirty="0" smtClean="0">
                <a:solidFill>
                  <a:srgbClr val="000000"/>
                </a:solidFill>
                <a:latin typeface="+mj-lt"/>
              </a:rPr>
              <a:t>February 9, 1861</a:t>
            </a:r>
            <a:endParaRPr lang="en-US" sz="2800" dirty="0">
              <a:solidFill>
                <a:srgbClr val="000000"/>
              </a:solidFill>
              <a:latin typeface="+mj-lt"/>
            </a:endParaRPr>
          </a:p>
        </p:txBody>
      </p:sp>
    </p:spTree>
    <p:extLst>
      <p:ext uri="{BB962C8B-B14F-4D97-AF65-F5344CB8AC3E}">
        <p14:creationId xmlns:p14="http://schemas.microsoft.com/office/powerpoint/2010/main" val="343957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t Sumter cann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81175"/>
            <a:ext cx="4533900" cy="3400425"/>
          </a:xfrm>
          <a:prstGeom prst="rect">
            <a:avLst/>
          </a:prstGeom>
        </p:spPr>
      </p:pic>
      <p:sp>
        <p:nvSpPr>
          <p:cNvPr id="3" name="TextBox 2"/>
          <p:cNvSpPr txBox="1"/>
          <p:nvPr/>
        </p:nvSpPr>
        <p:spPr>
          <a:xfrm>
            <a:off x="7961"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Fort Sumter </a:t>
            </a:r>
          </a:p>
          <a:p>
            <a:pPr algn="ctr"/>
            <a:r>
              <a:rPr lang="en-US" sz="2800" dirty="0" smtClean="0">
                <a:solidFill>
                  <a:srgbClr val="000000"/>
                </a:solidFill>
                <a:latin typeface="+mj-lt"/>
              </a:rPr>
              <a:t>April 12, 1861</a:t>
            </a:r>
            <a:endParaRPr lang="en-US" sz="2800" dirty="0">
              <a:solidFill>
                <a:srgbClr val="000000"/>
              </a:solidFill>
              <a:latin typeface="+mj-lt"/>
            </a:endParaRPr>
          </a:p>
        </p:txBody>
      </p:sp>
      <p:sp>
        <p:nvSpPr>
          <p:cNvPr id="5" name="TextBox 4"/>
          <p:cNvSpPr txBox="1"/>
          <p:nvPr/>
        </p:nvSpPr>
        <p:spPr>
          <a:xfrm>
            <a:off x="5257800" y="1600200"/>
            <a:ext cx="3200400" cy="4832092"/>
          </a:xfrm>
          <a:prstGeom prst="rect">
            <a:avLst/>
          </a:prstGeom>
          <a:noFill/>
        </p:spPr>
        <p:txBody>
          <a:bodyPr wrap="square" rtlCol="0">
            <a:spAutoFit/>
          </a:bodyPr>
          <a:lstStyle/>
          <a:p>
            <a:r>
              <a:rPr lang="en-US" sz="2200" dirty="0" smtClean="0">
                <a:latin typeface="Georgia"/>
                <a:cs typeface="Georgia"/>
              </a:rPr>
              <a:t>Located off the coast of South Carolina, Confederate forces fired </a:t>
            </a:r>
            <a:r>
              <a:rPr lang="en-US" sz="2200" dirty="0">
                <a:latin typeface="Georgia"/>
                <a:cs typeface="Georgia"/>
              </a:rPr>
              <a:t>on the fort, which was unable </a:t>
            </a:r>
            <a:r>
              <a:rPr lang="en-US" sz="2200" dirty="0" smtClean="0">
                <a:latin typeface="Georgia"/>
                <a:cs typeface="Georgia"/>
              </a:rPr>
              <a:t>to effectively fight back.  The United States surrendered </a:t>
            </a:r>
            <a:r>
              <a:rPr lang="en-US" sz="2200" dirty="0">
                <a:latin typeface="Georgia"/>
                <a:cs typeface="Georgia"/>
              </a:rPr>
              <a:t>Fort </a:t>
            </a:r>
            <a:r>
              <a:rPr lang="en-US" sz="2200" dirty="0" smtClean="0">
                <a:latin typeface="Georgia"/>
                <a:cs typeface="Georgia"/>
              </a:rPr>
              <a:t>Sumter, Union forces left the following </a:t>
            </a:r>
            <a:r>
              <a:rPr lang="en-US" sz="2200" dirty="0">
                <a:latin typeface="Georgia"/>
                <a:cs typeface="Georgia"/>
              </a:rPr>
              <a:t>day. </a:t>
            </a:r>
            <a:endParaRPr lang="en-US" sz="2200" dirty="0" smtClean="0">
              <a:latin typeface="Georgia"/>
              <a:cs typeface="Georgia"/>
            </a:endParaRPr>
          </a:p>
          <a:p>
            <a:endParaRPr lang="en-US" sz="2200" dirty="0">
              <a:latin typeface="Georgia"/>
              <a:cs typeface="Georgia"/>
            </a:endParaRPr>
          </a:p>
          <a:p>
            <a:r>
              <a:rPr lang="en-US" sz="2200" dirty="0" smtClean="0">
                <a:latin typeface="Georgia"/>
                <a:cs typeface="Georgia"/>
              </a:rPr>
              <a:t>The firing upon Fort </a:t>
            </a:r>
            <a:r>
              <a:rPr lang="en-US" sz="2200" dirty="0">
                <a:latin typeface="Georgia"/>
                <a:cs typeface="Georgia"/>
              </a:rPr>
              <a:t>Sumter was the opening engagement of the American Civil War.</a:t>
            </a:r>
          </a:p>
        </p:txBody>
      </p:sp>
    </p:spTree>
    <p:extLst>
      <p:ext uri="{BB962C8B-B14F-4D97-AF65-F5344CB8AC3E}">
        <p14:creationId xmlns:p14="http://schemas.microsoft.com/office/powerpoint/2010/main" val="425004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Surrender </a:t>
            </a:r>
            <a:r>
              <a:rPr lang="en-US" sz="4000" dirty="0">
                <a:latin typeface="Georgia" pitchFamily="18" charset="0"/>
                <a:cs typeface="Calibri" pitchFamily="34" charset="0"/>
              </a:rPr>
              <a:t>of Fort Sumter </a:t>
            </a:r>
            <a:br>
              <a:rPr lang="en-US" sz="4000" dirty="0">
                <a:latin typeface="Georgia" pitchFamily="18" charset="0"/>
                <a:cs typeface="Calibri" pitchFamily="34" charset="0"/>
              </a:rPr>
            </a:br>
            <a:r>
              <a:rPr lang="en-US" sz="4000" dirty="0">
                <a:latin typeface="Georgia" pitchFamily="18" charset="0"/>
                <a:cs typeface="Calibri" pitchFamily="34" charset="0"/>
              </a:rPr>
              <a:t>Effect of the News at </a:t>
            </a:r>
            <a:r>
              <a:rPr lang="en-US" sz="4000" dirty="0" smtClean="0">
                <a:latin typeface="Georgia" pitchFamily="18" charset="0"/>
                <a:cs typeface="Calibri" pitchFamily="34" charset="0"/>
              </a:rPr>
              <a:t>Richmond</a:t>
            </a:r>
            <a:br>
              <a:rPr lang="en-US" sz="4000" dirty="0" smtClean="0">
                <a:latin typeface="Georgia" pitchFamily="18" charset="0"/>
                <a:cs typeface="Calibri" pitchFamily="34" charset="0"/>
              </a:rPr>
            </a:br>
            <a:r>
              <a:rPr lang="en-US" sz="2500" dirty="0" smtClean="0">
                <a:solidFill>
                  <a:schemeClr val="tx1"/>
                </a:solidFill>
                <a:latin typeface="+mj-lt"/>
                <a:cs typeface="Calibri" pitchFamily="34" charset="0"/>
              </a:rPr>
              <a:t>April 15, 1861, Richmond Enquirer</a:t>
            </a:r>
            <a:endParaRPr lang="en-US" sz="4000" dirty="0">
              <a:latin typeface="Georgia" pitchFamily="18" charset="0"/>
            </a:endParaRPr>
          </a:p>
        </p:txBody>
      </p:sp>
      <p:sp>
        <p:nvSpPr>
          <p:cNvPr id="4" name="Content Placeholder 3"/>
          <p:cNvSpPr>
            <a:spLocks noGrp="1"/>
          </p:cNvSpPr>
          <p:nvPr>
            <p:ph idx="1"/>
          </p:nvPr>
        </p:nvSpPr>
        <p:spPr>
          <a:xfrm>
            <a:off x="457200" y="2133599"/>
            <a:ext cx="8229600" cy="3672481"/>
          </a:xfrm>
        </p:spPr>
        <p:txBody>
          <a:bodyPr/>
          <a:lstStyle/>
          <a:p>
            <a:pPr marL="0" indent="0">
              <a:buNone/>
            </a:pPr>
            <a:r>
              <a:rPr lang="en-US" sz="2200" dirty="0" smtClean="0">
                <a:latin typeface="Georgia" pitchFamily="18" charset="0"/>
                <a:cs typeface="Calibri" pitchFamily="34" charset="0"/>
              </a:rPr>
              <a:t>The </a:t>
            </a:r>
            <a:r>
              <a:rPr lang="en-US" sz="2200" dirty="0">
                <a:latin typeface="Georgia" pitchFamily="18" charset="0"/>
                <a:cs typeface="Calibri" pitchFamily="34" charset="0"/>
              </a:rPr>
              <a:t>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a:t>
            </a:r>
            <a:r>
              <a:rPr lang="en-US" sz="2200" dirty="0" err="1">
                <a:latin typeface="Georgia" pitchFamily="18" charset="0"/>
                <a:cs typeface="Calibri" pitchFamily="34" charset="0"/>
              </a:rPr>
              <a:t>Marsellaise</a:t>
            </a:r>
            <a:r>
              <a:rPr lang="en-US" sz="2200" dirty="0">
                <a:latin typeface="Georgia" pitchFamily="18" charset="0"/>
                <a:cs typeface="Calibri" pitchFamily="34" charset="0"/>
              </a:rPr>
              <a:t>, and cannon (manufactured at the Tredegar for the use of the Confederate Government) thundered a welcome to the banner of the South.</a:t>
            </a:r>
            <a:endParaRPr lang="en-US" sz="2200" b="1" dirty="0">
              <a:latin typeface="Georgia" pitchFamily="18" charset="0"/>
            </a:endParaRPr>
          </a:p>
        </p:txBody>
      </p:sp>
    </p:spTree>
    <p:extLst>
      <p:ext uri="{BB962C8B-B14F-4D97-AF65-F5344CB8AC3E}">
        <p14:creationId xmlns:p14="http://schemas.microsoft.com/office/powerpoint/2010/main" val="329498873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599" y="1411307"/>
            <a:ext cx="7162801" cy="4573837"/>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&amp; May, 1861</a:t>
            </a:r>
            <a:endParaRPr lang="en-US" sz="2800" dirty="0">
              <a:solidFill>
                <a:srgbClr val="000000"/>
              </a:solidFill>
              <a:latin typeface="+mj-lt"/>
            </a:endParaRPr>
          </a:p>
        </p:txBody>
      </p:sp>
    </p:spTree>
    <p:extLst>
      <p:ext uri="{BB962C8B-B14F-4D97-AF65-F5344CB8AC3E}">
        <p14:creationId xmlns:p14="http://schemas.microsoft.com/office/powerpoint/2010/main" val="37058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Joins the Confederacy</a:t>
            </a:r>
            <a:br>
              <a:rPr lang="en-US" dirty="0" smtClean="0"/>
            </a:br>
            <a:r>
              <a:rPr lang="en-US" sz="2800" dirty="0" smtClean="0">
                <a:solidFill>
                  <a:schemeClr val="tx1"/>
                </a:solidFill>
                <a:latin typeface="+mj-lt"/>
              </a:rPr>
              <a:t>April 17, 1861</a:t>
            </a:r>
            <a:endParaRPr lang="en-US" sz="2800" dirty="0">
              <a:solidFill>
                <a:schemeClr val="tx1"/>
              </a:solidFill>
              <a:latin typeface="+mj-lt"/>
            </a:endParaRPr>
          </a:p>
        </p:txBody>
      </p:sp>
      <p:sp>
        <p:nvSpPr>
          <p:cNvPr id="3" name="Content Placeholder 2"/>
          <p:cNvSpPr>
            <a:spLocks noGrp="1"/>
          </p:cNvSpPr>
          <p:nvPr>
            <p:ph idx="1"/>
          </p:nvPr>
        </p:nvSpPr>
        <p:spPr>
          <a:xfrm>
            <a:off x="4648200" y="1600200"/>
            <a:ext cx="4343400" cy="4648200"/>
          </a:xfrm>
        </p:spPr>
        <p:txBody>
          <a:bodyPr/>
          <a:lstStyle/>
          <a:p>
            <a:r>
              <a:rPr lang="en-US" dirty="0" smtClean="0"/>
              <a:t>Virginia joins the Confederate States </a:t>
            </a:r>
            <a:br>
              <a:rPr lang="en-US" dirty="0" smtClean="0"/>
            </a:br>
            <a:r>
              <a:rPr lang="en-US" dirty="0" smtClean="0"/>
              <a:t>of America.</a:t>
            </a:r>
          </a:p>
          <a:p>
            <a:pPr>
              <a:buNone/>
            </a:pPr>
            <a:endParaRPr lang="en-US" dirty="0" smtClean="0"/>
          </a:p>
          <a:p>
            <a:r>
              <a:rPr lang="en-US" dirty="0" smtClean="0"/>
              <a:t>Richmond becomes the Capital of the Confederacy</a:t>
            </a:r>
            <a:endParaRPr lang="en-US"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828800"/>
            <a:ext cx="4114800" cy="262752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922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val="313524504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Manassas (Bull Run)</a:t>
            </a:r>
            <a:br>
              <a:rPr lang="en-US" dirty="0" smtClean="0"/>
            </a:br>
            <a:r>
              <a:rPr lang="en-US" sz="2800" dirty="0" smtClean="0">
                <a:solidFill>
                  <a:schemeClr val="tx1"/>
                </a:solidFill>
                <a:latin typeface="+mj-lt"/>
              </a:rPr>
              <a:t>July 21, 1861</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34052"/>
            <a:ext cx="4038600" cy="2964571"/>
          </a:xfrm>
        </p:spPr>
      </p:pic>
      <p:sp>
        <p:nvSpPr>
          <p:cNvPr id="5" name="Content Placeholder 4"/>
          <p:cNvSpPr>
            <a:spLocks noGrp="1"/>
          </p:cNvSpPr>
          <p:nvPr>
            <p:ph sz="half" idx="2"/>
          </p:nvPr>
        </p:nvSpPr>
        <p:spPr>
          <a:xfrm>
            <a:off x="4800600" y="2209800"/>
            <a:ext cx="4038600" cy="4231801"/>
          </a:xfrm>
        </p:spPr>
        <p:txBody>
          <a:bodyPr/>
          <a:lstStyle/>
          <a:p>
            <a:pPr marL="0" indent="0">
              <a:buNone/>
            </a:pPr>
            <a:r>
              <a:rPr lang="en-US" sz="2200" dirty="0">
                <a:solidFill>
                  <a:schemeClr val="tx1"/>
                </a:solidFill>
                <a:latin typeface="Georgia" pitchFamily="18" charset="0"/>
              </a:rPr>
              <a:t>The first major land battle</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of </a:t>
            </a:r>
            <a:r>
              <a:rPr lang="en-US" sz="2200" dirty="0">
                <a:solidFill>
                  <a:schemeClr val="tx1"/>
                </a:solidFill>
                <a:latin typeface="Georgia" pitchFamily="18" charset="0"/>
              </a:rPr>
              <a:t>the American Civil War,</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The </a:t>
            </a:r>
            <a:r>
              <a:rPr lang="en-US" sz="2200" dirty="0">
                <a:solidFill>
                  <a:schemeClr val="tx1"/>
                </a:solidFill>
                <a:latin typeface="Georgia" pitchFamily="18" charset="0"/>
              </a:rPr>
              <a:t>Battle of First Manassas, also known as Bull Run, was fought just outside of Washington D.C.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t>Excerpt, The New York Times</a:t>
            </a:r>
            <a:r>
              <a:rPr lang="en-US" dirty="0" smtClean="0"/>
              <a:t/>
            </a:r>
            <a:br>
              <a:rPr lang="en-US" dirty="0" smtClean="0"/>
            </a:br>
            <a:r>
              <a:rPr lang="en-US" sz="2500" dirty="0" smtClean="0">
                <a:solidFill>
                  <a:schemeClr val="tx1"/>
                </a:solidFill>
                <a:latin typeface="+mj-lt"/>
              </a:rPr>
              <a:t>July 26, 1861, New York</a:t>
            </a:r>
            <a:endParaRPr lang="en-US" sz="2500" dirty="0">
              <a:solidFill>
                <a:schemeClr val="tx1"/>
              </a:solidFill>
              <a:latin typeface="+mj-lt"/>
            </a:endParaRPr>
          </a:p>
        </p:txBody>
      </p:sp>
      <p:sp>
        <p:nvSpPr>
          <p:cNvPr id="5" name="Content Placeholder 4"/>
          <p:cNvSpPr>
            <a:spLocks noGrp="1"/>
          </p:cNvSpPr>
          <p:nvPr>
            <p:ph idx="1"/>
          </p:nvPr>
        </p:nvSpPr>
        <p:spPr>
          <a:xfrm>
            <a:off x="457200" y="1828800"/>
            <a:ext cx="8229600" cy="4205880"/>
          </a:xfrm>
        </p:spPr>
        <p:txBody>
          <a:bodyPr/>
          <a:lstStyle/>
          <a:p>
            <a:pPr marL="0" indent="0">
              <a:buNone/>
            </a:pPr>
            <a:r>
              <a:rPr lang="en-US" sz="2200" dirty="0" smtClean="0">
                <a:latin typeface="Georgia" pitchFamily="18" charset="0"/>
                <a:cs typeface="Calibri" pitchFamily="34" charset="0"/>
              </a:rPr>
              <a:t>Governor </a:t>
            </a:r>
            <a:r>
              <a:rPr lang="en-US" sz="2200" dirty="0">
                <a:latin typeface="Georgia" pitchFamily="18" charset="0"/>
                <a:cs typeface="Calibri" pitchFamily="34" charset="0"/>
              </a:rPr>
              <a:t>Morgan, it will be seen by his Proclamation, published in another column, has concluded, under the requisition of the President for </a:t>
            </a:r>
            <a:r>
              <a:rPr lang="en-US" sz="2200" b="1" dirty="0">
                <a:solidFill>
                  <a:srgbClr val="225790"/>
                </a:solidFill>
                <a:latin typeface="Georgia" pitchFamily="18" charset="0"/>
                <a:cs typeface="Calibri" pitchFamily="34" charset="0"/>
              </a:rPr>
              <a:t>more troops, to call for twenty-five thousand additional Volunteers</a:t>
            </a:r>
            <a:r>
              <a:rPr lang="en-US" sz="2200" dirty="0">
                <a:solidFill>
                  <a:srgbClr val="225790"/>
                </a:solidFill>
                <a:latin typeface="Georgia" pitchFamily="18" charset="0"/>
                <a:cs typeface="Calibri" pitchFamily="34" charset="0"/>
              </a:rPr>
              <a:t>, </a:t>
            </a:r>
            <a:r>
              <a:rPr lang="en-US" sz="2200" dirty="0">
                <a:latin typeface="Georgia" pitchFamily="18" charset="0"/>
                <a:cs typeface="Calibri" pitchFamily="34" charset="0"/>
              </a:rPr>
              <a:t>to serve for three years, or during the war.</a:t>
            </a:r>
            <a:br>
              <a:rPr lang="en-US" sz="2200" dirty="0">
                <a:latin typeface="Georgia" pitchFamily="18" charset="0"/>
                <a:cs typeface="Calibri" pitchFamily="34" charset="0"/>
              </a:rPr>
            </a:br>
            <a:r>
              <a:rPr lang="en-US" sz="2200" dirty="0">
                <a:latin typeface="Georgia" pitchFamily="18" charset="0"/>
                <a:cs typeface="Calibri" pitchFamily="34" charset="0"/>
              </a:rPr>
              <a:t/>
            </a:r>
            <a:br>
              <a:rPr lang="en-US" sz="2200" dirty="0">
                <a:latin typeface="Georgia" pitchFamily="18" charset="0"/>
                <a:cs typeface="Calibri" pitchFamily="34" charset="0"/>
              </a:rPr>
            </a:br>
            <a:r>
              <a:rPr lang="en-US" sz="2200" dirty="0">
                <a:latin typeface="Georgia" pitchFamily="18" charset="0"/>
                <a:cs typeface="Calibri" pitchFamily="34" charset="0"/>
              </a:rPr>
              <a:t>It is expected at Fortress Monroe that </a:t>
            </a:r>
            <a:r>
              <a:rPr lang="en-US" sz="2200" dirty="0" err="1">
                <a:latin typeface="Georgia" pitchFamily="18" charset="0"/>
                <a:cs typeface="Calibri" pitchFamily="34" charset="0"/>
              </a:rPr>
              <a:t>Magruder</a:t>
            </a:r>
            <a:r>
              <a:rPr lang="en-US" sz="2200" dirty="0">
                <a:latin typeface="Georgia" pitchFamily="18" charset="0"/>
                <a:cs typeface="Calibri" pitchFamily="34" charset="0"/>
              </a:rPr>
              <a:t>, the rebel commander at Yorktown, </a:t>
            </a:r>
            <a:r>
              <a:rPr lang="en-US" sz="2200" b="1" dirty="0">
                <a:solidFill>
                  <a:srgbClr val="225790"/>
                </a:solidFill>
                <a:latin typeface="Georgia" pitchFamily="18" charset="0"/>
                <a:cs typeface="Calibri" pitchFamily="34" charset="0"/>
              </a:rPr>
              <a:t>emboldened by the success at Manassas  Junction</a:t>
            </a:r>
            <a:r>
              <a:rPr lang="en-US" sz="2200" b="1" dirty="0">
                <a:latin typeface="Georgia" pitchFamily="18" charset="0"/>
                <a:cs typeface="Calibri" pitchFamily="34" charset="0"/>
              </a:rPr>
              <a:t> </a:t>
            </a:r>
            <a:r>
              <a:rPr lang="en-US" sz="220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200" dirty="0">
              <a:latin typeface="Georgia" pitchFamily="18" charset="0"/>
            </a:endParaRPr>
          </a:p>
        </p:txBody>
      </p:sp>
    </p:spTree>
    <p:extLst>
      <p:ext uri="{BB962C8B-B14F-4D97-AF65-F5344CB8AC3E}">
        <p14:creationId xmlns:p14="http://schemas.microsoft.com/office/powerpoint/2010/main" val="8767405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73113"/>
          </a:xfrm>
        </p:spPr>
        <p:txBody>
          <a:bodyPr/>
          <a:lstStyle/>
          <a:p>
            <a:r>
              <a:rPr lang="en-US" dirty="0" smtClean="0"/>
              <a:t>Lincoln Elected President</a:t>
            </a:r>
            <a:br>
              <a:rPr lang="en-US" dirty="0" smtClean="0"/>
            </a:br>
            <a:r>
              <a:rPr lang="en-US" sz="2800" dirty="0" smtClean="0">
                <a:solidFill>
                  <a:schemeClr val="tx1"/>
                </a:solidFill>
                <a:latin typeface="+mj-lt"/>
              </a:rPr>
              <a:t>November 6, 1860</a:t>
            </a:r>
            <a:endParaRPr lang="en-US" sz="2800" dirty="0">
              <a:solidFill>
                <a:schemeClr val="tx1"/>
              </a:solidFill>
              <a:latin typeface="+mj-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7459" y="1524000"/>
            <a:ext cx="6509081" cy="4205288"/>
          </a:xfrm>
          <a:ln>
            <a:solidFill>
              <a:schemeClr val="accent1">
                <a:lumMod val="75000"/>
              </a:schemeClr>
            </a:solidFill>
          </a:ln>
        </p:spPr>
      </p:pic>
      <p:sp>
        <p:nvSpPr>
          <p:cNvPr id="9" name="TextBox 8"/>
          <p:cNvSpPr txBox="1"/>
          <p:nvPr/>
        </p:nvSpPr>
        <p:spPr>
          <a:xfrm>
            <a:off x="914400" y="4648200"/>
            <a:ext cx="1905000" cy="1384995"/>
          </a:xfrm>
          <a:prstGeom prst="rect">
            <a:avLst/>
          </a:prstGeom>
          <a:solidFill>
            <a:schemeClr val="bg1"/>
          </a:solidFill>
          <a:ln>
            <a:solidFill>
              <a:schemeClr val="accent1">
                <a:lumMod val="75000"/>
              </a:schemeClr>
            </a:solidFill>
          </a:ln>
        </p:spPr>
        <p:txBody>
          <a:bodyPr wrap="square" rtlCol="0">
            <a:spAutoFit/>
          </a:bodyPr>
          <a:lstStyle/>
          <a:p>
            <a:r>
              <a:rPr lang="en-US" sz="1400" dirty="0" smtClean="0"/>
              <a:t>Red – Lincoln</a:t>
            </a:r>
          </a:p>
          <a:p>
            <a:r>
              <a:rPr lang="en-US" sz="1400" dirty="0" smtClean="0"/>
              <a:t>Yellow – Bell</a:t>
            </a:r>
          </a:p>
          <a:p>
            <a:r>
              <a:rPr lang="en-US" sz="1400" dirty="0" smtClean="0"/>
              <a:t>Blue – Douglas</a:t>
            </a:r>
          </a:p>
          <a:p>
            <a:r>
              <a:rPr lang="en-US" sz="1400" dirty="0" smtClean="0"/>
              <a:t>Green – Breckinridge</a:t>
            </a:r>
          </a:p>
          <a:p>
            <a:r>
              <a:rPr lang="en-US" sz="1400" dirty="0" smtClean="0"/>
              <a:t>Purple – Non-Voting Territories</a:t>
            </a:r>
            <a:endParaRPr lang="en-US" sz="1400" dirty="0"/>
          </a:p>
        </p:txBody>
      </p:sp>
    </p:spTree>
    <p:extLst>
      <p:ext uri="{BB962C8B-B14F-4D97-AF65-F5344CB8AC3E}">
        <p14:creationId xmlns:p14="http://schemas.microsoft.com/office/powerpoint/2010/main" val="41691903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Lincoln Elected </a:t>
            </a:r>
            <a:r>
              <a:rPr lang="en-US" sz="4000" dirty="0" smtClean="0">
                <a:solidFill>
                  <a:srgbClr val="4D4D4D"/>
                </a:solidFill>
              </a:rPr>
              <a:t>President</a:t>
            </a:r>
            <a:endParaRPr lang="en-US" sz="4000" dirty="0">
              <a:solidFill>
                <a:srgbClr val="4D4D4D"/>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00200" y="1600200"/>
            <a:ext cx="2304119" cy="4232275"/>
          </a:xfrm>
        </p:spPr>
      </p:pic>
      <p:sp>
        <p:nvSpPr>
          <p:cNvPr id="4" name="Content Placeholder 3"/>
          <p:cNvSpPr>
            <a:spLocks noGrp="1"/>
          </p:cNvSpPr>
          <p:nvPr>
            <p:ph sz="half" idx="2"/>
          </p:nvPr>
        </p:nvSpPr>
        <p:spPr>
          <a:xfrm>
            <a:off x="4191000" y="1600200"/>
            <a:ext cx="4038600" cy="4231801"/>
          </a:xfrm>
        </p:spPr>
        <p:txBody>
          <a:bodyPr/>
          <a:lstStyle/>
          <a:p>
            <a:pPr marL="0" indent="0">
              <a:spcBef>
                <a:spcPct val="50000"/>
              </a:spcBef>
              <a:buNone/>
            </a:pPr>
            <a:r>
              <a:rPr lang="en-US" sz="2200" dirty="0">
                <a:latin typeface="Georgia" pitchFamily="18" charset="0"/>
              </a:rPr>
              <a:t>In the 1860 presidential race, </a:t>
            </a:r>
            <a:r>
              <a:rPr lang="en-US" sz="2200" dirty="0">
                <a:solidFill>
                  <a:schemeClr val="tx1"/>
                </a:solidFill>
                <a:latin typeface="Georgia" pitchFamily="18" charset="0"/>
              </a:rPr>
              <a:t>four men ran for president – a northern Democrat, a southern Democrat, an independent, and Lincoln, a republican. </a:t>
            </a:r>
          </a:p>
          <a:p>
            <a:pPr marL="0" indent="0">
              <a:spcBef>
                <a:spcPct val="50000"/>
              </a:spcBef>
              <a:buNone/>
            </a:pPr>
            <a:r>
              <a:rPr lang="en-US" sz="2200" dirty="0">
                <a:solidFill>
                  <a:schemeClr val="tx1"/>
                </a:solidFill>
                <a:latin typeface="Georgia" pitchFamily="18" charset="0"/>
              </a:rPr>
              <a:t>Due to the choice of 4 candidates, Lincoln, carrying the votes of the populous North, won. </a:t>
            </a:r>
          </a:p>
          <a:p>
            <a:pPr marL="0" indent="0">
              <a:spcBef>
                <a:spcPct val="50000"/>
              </a:spcBef>
              <a:buNone/>
            </a:pPr>
            <a:r>
              <a:rPr lang="en-US" sz="2200" dirty="0">
                <a:solidFill>
                  <a:schemeClr val="tx1"/>
                </a:solidFill>
                <a:latin typeface="Georgia" pitchFamily="18" charset="0"/>
              </a:rPr>
              <a:t>Southerners became very fearful that the anti-slavery </a:t>
            </a:r>
            <a:r>
              <a:rPr lang="en-US" sz="2200" dirty="0">
                <a:latin typeface="Georgia" pitchFamily="18" charset="0"/>
              </a:rPr>
              <a:t>Republicans would try to change their way of life</a:t>
            </a:r>
            <a:r>
              <a:rPr lang="en-US" sz="2200" dirty="0" smtClean="0">
                <a:latin typeface="Georgia" pitchFamily="18" charset="0"/>
              </a:rPr>
              <a:t>.</a:t>
            </a:r>
            <a:endParaRPr lang="en-US" sz="2200" dirty="0">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a:t>
            </a:r>
            <a:r>
              <a:rPr lang="en-US" sz="4000" dirty="0">
                <a:latin typeface="Georgia" pitchFamily="18" charset="0"/>
                <a:cs typeface="Calibri" pitchFamily="34" charset="0"/>
              </a:rPr>
              <a:t>Civilian And Gazette </a:t>
            </a:r>
            <a:r>
              <a:rPr lang="en-US" sz="4000" dirty="0" smtClean="0">
                <a:latin typeface="Georgia" pitchFamily="18" charset="0"/>
                <a:cs typeface="Calibri" pitchFamily="34" charset="0"/>
              </a:rPr>
              <a:t>Weekly</a:t>
            </a:r>
            <a:br>
              <a:rPr lang="en-US" sz="4000" dirty="0" smtClean="0">
                <a:latin typeface="Georgia" pitchFamily="18" charset="0"/>
                <a:cs typeface="Calibri" pitchFamily="34" charset="0"/>
              </a:rPr>
            </a:br>
            <a:r>
              <a:rPr lang="en-US" sz="2500" dirty="0">
                <a:solidFill>
                  <a:schemeClr val="tx1"/>
                </a:solidFill>
                <a:latin typeface="+mj-lt"/>
                <a:cs typeface="Calibri" pitchFamily="34" charset="0"/>
              </a:rPr>
              <a:t>November 13, 1860, </a:t>
            </a:r>
            <a:r>
              <a:rPr lang="en-US" sz="2500" dirty="0" smtClean="0">
                <a:solidFill>
                  <a:schemeClr val="tx1"/>
                </a:solidFill>
                <a:latin typeface="+mj-lt"/>
                <a:cs typeface="Calibri" pitchFamily="34" charset="0"/>
              </a:rPr>
              <a:t> Galveston</a:t>
            </a:r>
            <a:r>
              <a:rPr lang="en-US" sz="2500" dirty="0">
                <a:solidFill>
                  <a:schemeClr val="tx1"/>
                </a:solidFill>
                <a:latin typeface="+mj-lt"/>
                <a:cs typeface="Calibri" pitchFamily="34" charset="0"/>
              </a:rPr>
              <a:t>, Texas</a:t>
            </a:r>
            <a:endParaRPr lang="en-US" sz="2500" dirty="0">
              <a:solidFill>
                <a:schemeClr val="tx1"/>
              </a:solidFill>
              <a:latin typeface="+mj-lt"/>
            </a:endParaRPr>
          </a:p>
        </p:txBody>
      </p:sp>
      <p:sp>
        <p:nvSpPr>
          <p:cNvPr id="5" name="Content Placeholder 4"/>
          <p:cNvSpPr>
            <a:spLocks noGrp="1"/>
          </p:cNvSpPr>
          <p:nvPr>
            <p:ph idx="1"/>
          </p:nvPr>
        </p:nvSpPr>
        <p:spPr>
          <a:xfrm>
            <a:off x="457200" y="1752600"/>
            <a:ext cx="8229600" cy="4205880"/>
          </a:xfrm>
        </p:spPr>
        <p:txBody>
          <a:bodyPr/>
          <a:lstStyle/>
          <a:p>
            <a:pPr marL="0" indent="0">
              <a:buNone/>
            </a:pPr>
            <a:r>
              <a:rPr lang="en-US" sz="1900" dirty="0" smtClean="0">
                <a:latin typeface="Georgia" pitchFamily="18" charset="0"/>
                <a:cs typeface="Calibri" pitchFamily="34" charset="0"/>
              </a:rPr>
              <a:t>The </a:t>
            </a:r>
            <a:r>
              <a:rPr lang="en-US" sz="1900" dirty="0">
                <a:latin typeface="Georgia" pitchFamily="18" charset="0"/>
                <a:cs typeface="Calibri" pitchFamily="34" charset="0"/>
              </a:rPr>
              <a:t>Governor [of South Carolina], “earnestly recommended that, in the event of </a:t>
            </a:r>
            <a:r>
              <a:rPr lang="en-US" sz="1900" b="1" dirty="0">
                <a:solidFill>
                  <a:srgbClr val="225790"/>
                </a:solidFill>
                <a:latin typeface="Georgia" pitchFamily="18" charset="0"/>
                <a:cs typeface="Calibri" pitchFamily="34" charset="0"/>
              </a:rPr>
              <a:t>Abraham Lincoln’s election to the Presidency</a:t>
            </a:r>
            <a:r>
              <a:rPr lang="en-US" sz="1900" dirty="0">
                <a:latin typeface="Georgia" pitchFamily="18" charset="0"/>
                <a:cs typeface="Calibri" pitchFamily="34" charset="0"/>
              </a:rPr>
              <a:t>, a convention for the people of this State be immediately called to consider and determine for themselves the mode and measure of redress.”</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solidFill>
                  <a:srgbClr val="225790"/>
                </a:solidFill>
                <a:latin typeface="+mj-lt"/>
                <a:cs typeface="Calibri" pitchFamily="34" charset="0"/>
              </a:rPr>
              <a:t>[The Governor stated the following]</a:t>
            </a: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"That the only alternative left, in my judgment, is the </a:t>
            </a:r>
            <a:r>
              <a:rPr lang="en-US" sz="1900" b="1" dirty="0">
                <a:solidFill>
                  <a:srgbClr val="225790"/>
                </a:solidFill>
                <a:latin typeface="Georgia" pitchFamily="18" charset="0"/>
                <a:cs typeface="Calibri" pitchFamily="34" charset="0"/>
              </a:rPr>
              <a:t>secession of South Carolina</a:t>
            </a:r>
            <a:r>
              <a:rPr lang="en-US" sz="1900" b="1" dirty="0">
                <a:latin typeface="Georgia" pitchFamily="18" charset="0"/>
                <a:cs typeface="Calibri" pitchFamily="34" charset="0"/>
              </a:rPr>
              <a:t> </a:t>
            </a:r>
            <a:r>
              <a:rPr lang="en-US" sz="1900" dirty="0">
                <a:latin typeface="Georgia" pitchFamily="18" charset="0"/>
                <a:cs typeface="Calibri" pitchFamily="34" charset="0"/>
              </a:rPr>
              <a:t>from the Federal Union. The indications of many of the Southern States justify the conclusion that the secession of </a:t>
            </a:r>
            <a:r>
              <a:rPr lang="en-US" sz="1900" b="1" dirty="0">
                <a:solidFill>
                  <a:srgbClr val="225790"/>
                </a:solidFill>
                <a:latin typeface="Georgia" pitchFamily="18" charset="0"/>
                <a:cs typeface="Calibri" pitchFamily="34" charset="0"/>
              </a:rPr>
              <a:t>South Carolina would be immediately followed, if not adopted simultaneously, by them, and ultimately by the entire </a:t>
            </a:r>
            <a:r>
              <a:rPr lang="en-US" sz="1900" b="1" dirty="0" smtClean="0">
                <a:solidFill>
                  <a:srgbClr val="225790"/>
                </a:solidFill>
                <a:latin typeface="Georgia" pitchFamily="18" charset="0"/>
                <a:cs typeface="Calibri" pitchFamily="34" charset="0"/>
              </a:rPr>
              <a:t>South…. </a:t>
            </a:r>
            <a:r>
              <a:rPr lang="en-US" sz="1900" dirty="0" smtClean="0">
                <a:latin typeface="Georgia" pitchFamily="18" charset="0"/>
                <a:cs typeface="Calibri" pitchFamily="34" charset="0"/>
              </a:rPr>
              <a:t>The State has, with great unanimity, declared that she has the right peaceably </a:t>
            </a:r>
            <a:r>
              <a:rPr lang="en-US" sz="1900" dirty="0">
                <a:latin typeface="Georgia" pitchFamily="18" charset="0"/>
                <a:cs typeface="Calibri" pitchFamily="34" charset="0"/>
              </a:rPr>
              <a:t>to succeed, and no power on earth can rightfully prevent it.”</a:t>
            </a:r>
            <a:endParaRPr lang="en-US" sz="1900" dirty="0">
              <a:latin typeface="Georgia" pitchFamily="18" charset="0"/>
            </a:endParaRPr>
          </a:p>
        </p:txBody>
      </p:sp>
    </p:spTree>
    <p:extLst>
      <p:ext uri="{BB962C8B-B14F-4D97-AF65-F5344CB8AC3E}">
        <p14:creationId xmlns:p14="http://schemas.microsoft.com/office/powerpoint/2010/main" val="21986336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200" dirty="0" smtClean="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smtClean="0"/>
          </a:p>
          <a:p>
            <a:endParaRPr lang="en-US" dirty="0"/>
          </a:p>
        </p:txBody>
      </p:sp>
    </p:spTree>
    <p:extLst>
      <p:ext uri="{BB962C8B-B14F-4D97-AF65-F5344CB8AC3E}">
        <p14:creationId xmlns:p14="http://schemas.microsoft.com/office/powerpoint/2010/main" val="279429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4525"/>
            <a:ext cx="8839200" cy="803275"/>
          </a:xfrm>
        </p:spPr>
        <p:txBody>
          <a:bodyPr/>
          <a:lstStyle/>
          <a:p>
            <a:pPr algn="l"/>
            <a:r>
              <a:rPr lang="en-US" sz="3000" dirty="0" smtClean="0">
                <a:latin typeface="Georgia" pitchFamily="18" charset="0"/>
              </a:rPr>
              <a:t>Excerpt, Declaration </a:t>
            </a:r>
            <a:r>
              <a:rPr lang="en-US" sz="3000" dirty="0">
                <a:latin typeface="Georgia" pitchFamily="18" charset="0"/>
              </a:rPr>
              <a:t>of the Immediate Causes Which Induce and Justify the Secession of South Carolina from the Federal Union</a:t>
            </a:r>
            <a:endParaRPr lang="en-US" sz="3000" dirty="0">
              <a:latin typeface="Adobe Garamond Pro" pitchFamily="18" charset="0"/>
            </a:endParaRPr>
          </a:p>
        </p:txBody>
      </p:sp>
      <p:sp>
        <p:nvSpPr>
          <p:cNvPr id="3" name="Content Placeholder 2"/>
          <p:cNvSpPr>
            <a:spLocks noGrp="1"/>
          </p:cNvSpPr>
          <p:nvPr>
            <p:ph idx="1"/>
          </p:nvPr>
        </p:nvSpPr>
        <p:spPr>
          <a:xfrm>
            <a:off x="457200" y="2042520"/>
            <a:ext cx="8229600" cy="4205880"/>
          </a:xfrm>
        </p:spPr>
        <p:txBody>
          <a:bodyPr/>
          <a:lstStyle/>
          <a:p>
            <a:pPr marL="0" indent="0">
              <a:buNone/>
            </a:pPr>
            <a:r>
              <a:rPr lang="en-US" sz="2000" b="1" dirty="0" smtClean="0">
                <a:solidFill>
                  <a:srgbClr val="225790"/>
                </a:solidFill>
                <a:latin typeface="Georgia" pitchFamily="18" charset="0"/>
              </a:rPr>
              <a:t>A </a:t>
            </a:r>
            <a:r>
              <a:rPr lang="en-US" sz="2000" b="1" dirty="0">
                <a:solidFill>
                  <a:srgbClr val="225790"/>
                </a:solidFill>
                <a:latin typeface="Georgia" pitchFamily="18" charset="0"/>
              </a:rPr>
              <a:t>geographical line has been drawn across the Union, and all the States north of that line have united in the election of a man to the high office of President of the United States, whose opinions and purposes are hostile to slavery</a:t>
            </a:r>
            <a:r>
              <a:rPr lang="en-US" sz="2000" dirty="0">
                <a:solidFill>
                  <a:srgbClr val="225790"/>
                </a:solidFill>
                <a:latin typeface="Georgia" pitchFamily="18" charset="0"/>
              </a:rPr>
              <a:t>. </a:t>
            </a:r>
            <a:r>
              <a:rPr lang="en-US" sz="200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000" dirty="0">
                <a:latin typeface="Georgia" pitchFamily="18" charset="0"/>
              </a:rPr>
            </a:br>
            <a:r>
              <a:rPr lang="en-US" sz="2000" dirty="0">
                <a:latin typeface="Georgia" pitchFamily="18" charset="0"/>
              </a:rPr>
              <a:t/>
            </a:r>
            <a:br>
              <a:rPr lang="en-US" sz="2000" dirty="0">
                <a:latin typeface="Georgia" pitchFamily="18" charset="0"/>
              </a:rPr>
            </a:br>
            <a:r>
              <a:rPr lang="en-US" sz="2000" dirty="0">
                <a:latin typeface="Georgia" pitchFamily="18" charset="0"/>
              </a:rPr>
              <a:t>The guaranties of the Constitution will then no longer exist; the </a:t>
            </a:r>
            <a:r>
              <a:rPr lang="en-US" sz="2000" b="1" dirty="0">
                <a:solidFill>
                  <a:srgbClr val="225790"/>
                </a:solidFill>
                <a:latin typeface="Georgia" pitchFamily="18" charset="0"/>
              </a:rPr>
              <a:t>equal rights of the States will be lost</a:t>
            </a:r>
            <a:r>
              <a:rPr lang="en-US" sz="2000" dirty="0">
                <a:solidFill>
                  <a:srgbClr val="225790"/>
                </a:solidFill>
                <a:latin typeface="Georgia" pitchFamily="18" charset="0"/>
              </a:rPr>
              <a:t>.</a:t>
            </a:r>
            <a:r>
              <a:rPr lang="en-US" sz="200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val="218273423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 of South Carolina</a:t>
            </a:r>
            <a:br>
              <a:rPr lang="en-US" dirty="0" smtClean="0"/>
            </a:br>
            <a:r>
              <a:rPr lang="en-US" sz="2800" dirty="0" smtClean="0">
                <a:solidFill>
                  <a:schemeClr val="tx1"/>
                </a:solidFill>
                <a:latin typeface="+mj-lt"/>
              </a:rPr>
              <a:t>December 20, 1860</a:t>
            </a:r>
            <a:endParaRPr lang="en-US" sz="2800" dirty="0">
              <a:solidFill>
                <a:schemeClr val="tx1"/>
              </a:solidFill>
              <a:latin typeface="+mj-lt"/>
            </a:endParaRPr>
          </a:p>
        </p:txBody>
      </p:sp>
      <p:sp>
        <p:nvSpPr>
          <p:cNvPr id="3" name="Content Placeholder 2"/>
          <p:cNvSpPr>
            <a:spLocks noGrp="1"/>
          </p:cNvSpPr>
          <p:nvPr>
            <p:ph idx="1"/>
          </p:nvPr>
        </p:nvSpPr>
        <p:spPr>
          <a:xfrm>
            <a:off x="457200" y="1828799"/>
            <a:ext cx="8229600" cy="3977281"/>
          </a:xfrm>
        </p:spPr>
        <p:txBody>
          <a:bodyPr/>
          <a:lstStyle/>
          <a:p>
            <a:pPr>
              <a:spcBef>
                <a:spcPct val="50000"/>
              </a:spcBef>
              <a:buFont typeface="Arial" pitchFamily="34" charset="0"/>
              <a:buChar char="•"/>
            </a:pPr>
            <a:r>
              <a:rPr lang="en-US" sz="2200" dirty="0"/>
              <a:t>On December 20, 1860 South Carolina formally seceded from, or left the Union. </a:t>
            </a:r>
          </a:p>
          <a:p>
            <a:pPr>
              <a:spcBef>
                <a:spcPct val="50000"/>
              </a:spcBef>
              <a:buFont typeface="Arial" pitchFamily="34" charset="0"/>
              <a:buChar char="•"/>
            </a:pPr>
            <a:r>
              <a:rPr lang="en-US" sz="2200" dirty="0"/>
              <a:t>South Carolina based this action on the basis of states’ rights, which they felt the new President, Abraham Lincoln, would violate. </a:t>
            </a:r>
          </a:p>
          <a:p>
            <a:pPr>
              <a:spcBef>
                <a:spcPct val="50000"/>
              </a:spcBef>
              <a:buFont typeface="Arial" pitchFamily="34" charset="0"/>
              <a:buChar char="•"/>
            </a:pPr>
            <a:r>
              <a:rPr lang="en-US" sz="2200" dirty="0"/>
              <a:t>Within the next six weeks, six other states voted to secede.</a:t>
            </a:r>
            <a:r>
              <a:rPr lang="en-US" sz="2200" dirty="0" smtClean="0"/>
              <a:t> </a:t>
            </a:r>
            <a:br>
              <a:rPr lang="en-US" sz="2200" dirty="0" smtClean="0"/>
            </a:br>
            <a:r>
              <a:rPr lang="en-US" sz="2200" dirty="0" smtClean="0"/>
              <a:t>The </a:t>
            </a:r>
            <a:r>
              <a:rPr lang="en-US" sz="2200" dirty="0"/>
              <a:t>Confederate States of America was established</a:t>
            </a:r>
            <a:r>
              <a:rPr lang="en-US" sz="2200" dirty="0" smtClean="0"/>
              <a:t>.</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807" y="1371600"/>
            <a:ext cx="7367991" cy="47433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43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5903" y="1447800"/>
            <a:ext cx="7072194" cy="45372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1817</TotalTime>
  <Words>875</Words>
  <Application>Microsoft Office PowerPoint</Application>
  <PresentationFormat>On-screen Show (4:3)</PresentationFormat>
  <Paragraphs>54</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Adobe Garamond Pro</vt:lpstr>
      <vt:lpstr>Arial</vt:lpstr>
      <vt:lpstr>Arial Rounded MT Bold</vt:lpstr>
      <vt:lpstr>Calibri</vt:lpstr>
      <vt:lpstr>Georgia</vt:lpstr>
      <vt:lpstr>Curriculum</vt:lpstr>
      <vt:lpstr>1861: The Country  Goes to War</vt:lpstr>
      <vt:lpstr>Lincoln Elected President November 6, 1860</vt:lpstr>
      <vt:lpstr>Lincoln Elected President</vt:lpstr>
      <vt:lpstr>Excerpt, Civilian And Gazette Weekly November 13, 1860,  Galveston, Texas</vt:lpstr>
      <vt:lpstr>Excerpt, First Inaugural Address Abraham Lincoln, President of the United States of America</vt:lpstr>
      <vt:lpstr>Excerpt, Declaration of the Immediate Causes Which Induce and Justify the Secession of South Carolina from the Federal Union</vt:lpstr>
      <vt:lpstr>Secession of South Carolina December 20, 1860</vt:lpstr>
      <vt:lpstr>PowerPoint Presentation</vt:lpstr>
      <vt:lpstr>Secession January &amp; February, 1861</vt:lpstr>
      <vt:lpstr>A President for the Confederacy February 9, 1861</vt:lpstr>
      <vt:lpstr>PowerPoint Presentation</vt:lpstr>
      <vt:lpstr>Excerpt, Surrender of Fort Sumter  Effect of the News at Richmond April 15, 1861, Richmond Enquirer</vt:lpstr>
      <vt:lpstr>PowerPoint Presentation</vt:lpstr>
      <vt:lpstr>Virginia Joins the Confederacy April 17, 1861</vt:lpstr>
      <vt:lpstr>Excerpt from the Inaugural Address Jefferson Davis, President of the Confederate States of America</vt:lpstr>
      <vt:lpstr>First Manassas (Bull Run) July 21, 1861</vt:lpstr>
      <vt:lpstr>Excerpt, The New York Times July 26, 1861, New York</vt:lpstr>
    </vt:vector>
  </TitlesOfParts>
  <Company>Harford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OTIS</dc:creator>
  <cp:lastModifiedBy>Juliana M. Berger</cp:lastModifiedBy>
  <cp:revision>100</cp:revision>
  <dcterms:created xsi:type="dcterms:W3CDTF">2011-02-25T19:50:12Z</dcterms:created>
  <dcterms:modified xsi:type="dcterms:W3CDTF">2016-09-12T18:37:48Z</dcterms:modified>
</cp:coreProperties>
</file>