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Average"/>
      <p:regular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Oswald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Average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 have more notes in a word document, so I can expand if I have more time to speak. :)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youtube.com/watch?v=brpkjT9m2Oo" TargetMode="External"/><Relationship Id="rId4" Type="http://schemas.openxmlformats.org/officeDocument/2006/relationships/hyperlink" Target="https://www.youtube.com/watch?v=NWv1VdDeoRY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youtube.com/v/brpkjT9m2Oo" TargetMode="External"/><Relationship Id="rId4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Growth Mindset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151275" y="3174875"/>
            <a:ext cx="8752500" cy="141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Presented by University of Mary students: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Catherine Gibbens, Juliana Berger, Catherine Mahrer, Rachel Pankratz, and Peter Foley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is Growth Mindset Important?-For Teachers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What’s the goal?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ALWAYS learning and improving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Parallels between athletes and students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What does the cross country athlete do differently than other athletes?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Does not have the, “I’m just not good,” attitude.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Why do teachers need a growth mindset?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Because we are the exemplar!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Student can sense when you do not have a growth mindset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is Growth Mindset Important?-For Students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017725"/>
            <a:ext cx="8520600" cy="381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">
                <a:solidFill>
                  <a:schemeClr val="dk1"/>
                </a:solidFill>
              </a:rPr>
              <a:t>Why do students need a growth mindset? 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It always comes down to </a:t>
            </a:r>
            <a:r>
              <a:rPr i="1" lang="en">
                <a:solidFill>
                  <a:schemeClr val="dk1"/>
                </a:solidFill>
              </a:rPr>
              <a:t>learning and improving.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Learning and improving is not just for test scores, but for life skills.</a:t>
            </a:r>
          </a:p>
          <a:p>
            <a:pPr indent="-304800" lvl="2" marL="1371600" rtl="0">
              <a:spcBef>
                <a:spcPts val="0"/>
              </a:spcBef>
              <a:buClr>
                <a:schemeClr val="dk1"/>
              </a:buClr>
              <a:buSzPct val="100000"/>
              <a:buChar char="■"/>
            </a:pPr>
            <a:r>
              <a:rPr lang="en" sz="1200">
                <a:solidFill>
                  <a:schemeClr val="dk1"/>
                </a:solidFill>
              </a:rPr>
              <a:t>Accepting criticism, never being afraid of failure, accepting challenges WILLINGLY, seeing setbacks as opportunities to grow, &amp; being someone who enjoys putting in the time and effort to do things well 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">
                <a:solidFill>
                  <a:schemeClr val="dk1"/>
                </a:solidFill>
              </a:rPr>
              <a:t>Students need to know that a growth mindset is not just </a:t>
            </a:r>
            <a:r>
              <a:rPr b="1" lang="en" sz="2000">
                <a:solidFill>
                  <a:schemeClr val="dk1"/>
                </a:solidFill>
              </a:rPr>
              <a:t>sheer effort</a:t>
            </a:r>
            <a:r>
              <a:rPr lang="en">
                <a:solidFill>
                  <a:schemeClr val="dk1"/>
                </a:solidFill>
              </a:rPr>
              <a:t>! 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It is effort always mixed with LEARNING. Trying and getting nowhere, is not good enough. They need to investigate what to do next.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">
                <a:solidFill>
                  <a:schemeClr val="dk1"/>
                </a:solidFill>
              </a:rPr>
              <a:t>“The path to the growth mindset is a journey, not a proclamation.” - Carol Dweck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Students need to realize that a growth mindset is something that must be developed. Students are not born with a growth mindset or a fixed mindset.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Develop a Growth Mindset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436550"/>
            <a:ext cx="8520600" cy="275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Average"/>
              <a:buAutoNum type="arabicPeriod"/>
            </a:pPr>
            <a:r>
              <a:rPr lang="en">
                <a:solidFill>
                  <a:schemeClr val="accent5"/>
                </a:solidFill>
              </a:rPr>
              <a:t>Model </a:t>
            </a:r>
            <a:r>
              <a:rPr lang="en">
                <a:solidFill>
                  <a:srgbClr val="FFFFFF"/>
                </a:solidFill>
              </a:rPr>
              <a:t>a growth mindset for your students</a:t>
            </a:r>
          </a:p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AutoNum type="arabicPeriod"/>
            </a:pPr>
            <a:r>
              <a:rPr lang="en">
                <a:solidFill>
                  <a:schemeClr val="accent5"/>
                </a:solidFill>
              </a:rPr>
              <a:t>Affirm </a:t>
            </a:r>
            <a:r>
              <a:rPr lang="en">
                <a:solidFill>
                  <a:srgbClr val="FFFFFF"/>
                </a:solidFill>
              </a:rPr>
              <a:t>attributes that are in a student’s control</a:t>
            </a:r>
          </a:p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AutoNum type="arabicPeriod"/>
            </a:pPr>
            <a:r>
              <a:rPr lang="en">
                <a:solidFill>
                  <a:schemeClr val="accent5"/>
                </a:solidFill>
              </a:rPr>
              <a:t>Praise </a:t>
            </a:r>
            <a:r>
              <a:rPr lang="en">
                <a:solidFill>
                  <a:srgbClr val="FFFFFF"/>
                </a:solidFill>
              </a:rPr>
              <a:t>attitude and perseverance</a:t>
            </a:r>
          </a:p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AutoNum type="arabicPeriod"/>
            </a:pPr>
            <a:r>
              <a:rPr lang="en">
                <a:solidFill>
                  <a:schemeClr val="accent5"/>
                </a:solidFill>
              </a:rPr>
              <a:t>Allow </a:t>
            </a:r>
            <a:r>
              <a:rPr lang="en">
                <a:solidFill>
                  <a:srgbClr val="FFFFFF"/>
                </a:solidFill>
              </a:rPr>
              <a:t>students the right to fail and take risks</a:t>
            </a:r>
          </a:p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AutoNum type="arabicPeriod"/>
            </a:pPr>
            <a:r>
              <a:rPr lang="en">
                <a:solidFill>
                  <a:schemeClr val="accent5"/>
                </a:solidFill>
              </a:rPr>
              <a:t>Stop </a:t>
            </a:r>
            <a:r>
              <a:rPr lang="en">
                <a:solidFill>
                  <a:srgbClr val="FFFFFF"/>
                </a:solidFill>
              </a:rPr>
              <a:t>doing everything for students and trying to remove all discomfort and pain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5098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Peter’s Story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5th Grade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It was never about the knowledge, and it was always about the grade.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Finally, I was pursuing something because I really wanted to, no matter what anyone thought about it.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It isn’t about what you’re good at, it’s about what you’re willing to work at.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>
                <a:solidFill>
                  <a:schemeClr val="dk1"/>
                </a:solidFill>
              </a:rPr>
              <a:t>The world became a much more interesting place when I stopped wanting to just appear intelligent and started wanting to really learn.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Resources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Dweck, C. (2015). Carol Dweck revisits the growth mindset. </a:t>
            </a:r>
            <a:r>
              <a:rPr i="1" lang="en"/>
              <a:t>Education Week, 35 </a:t>
            </a:r>
            <a:r>
              <a:rPr lang="en"/>
              <a:t>(5): 20-24.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Video: Growth vs. Fixed Mindset. Retrieved from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https://www.youtube.com/watch?v=brpkjT9m2Oo</a:t>
            </a:r>
            <a:r>
              <a:rPr lang="en"/>
              <a:t>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Video: Carol Dweck - A Study on Praise and Mindsets.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https://www.youtube.com/watch?v=NWv1VdDeoRY</a:t>
            </a:r>
            <a:r>
              <a:rPr lang="en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Growth Mindset?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980375"/>
            <a:ext cx="8520600" cy="458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An introduction to a Growth Mindset versus a Fixed Mindset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descr="A video that explains the difference between a person who has a growth mindset and person who has a fixed mindset.  All design and animation was done by me.  Audio was done by Ryan Yurada" id="67" name="Shape 67" title="Growth vs Fixed Mindset">
            <a:hlinkClick r:id="rId3"/>
          </p:cNvPr>
          <p:cNvSpPr/>
          <p:nvPr/>
        </p:nvSpPr>
        <p:spPr>
          <a:xfrm>
            <a:off x="2236250" y="14034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212375" y="448725"/>
            <a:ext cx="8520600" cy="443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200">
                <a:solidFill>
                  <a:schemeClr val="dk1"/>
                </a:solidFill>
              </a:rPr>
              <a:t>“That feeling of math being hard is the feeling of your brain growing.”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“That’s ok, maybe math will never be one of your strengths.”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“Great effort! You tried your best.”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x="212375" y="448725"/>
            <a:ext cx="8520600" cy="443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200">
                <a:solidFill>
                  <a:schemeClr val="dk1"/>
                </a:solidFill>
              </a:rPr>
              <a:t>“That feeling of math being hard is the feeling of your brain growing.”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“Great effort! You tried your best.”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212375" y="448725"/>
            <a:ext cx="8520600" cy="443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200">
                <a:solidFill>
                  <a:schemeClr val="dk1"/>
                </a:solidFill>
              </a:rPr>
              <a:t>“That feeling of math being hard is the feeling of your brain growing.”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264275"/>
            <a:ext cx="8520600" cy="430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“If you catch yourself saying ‘I’m not a math person’ just add the word ‘yet’ to the end of the sentence.”</a:t>
            </a: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</a:t>
            </a: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“Not everybody is good at math. Just do your best.”</a:t>
            </a:r>
          </a:p>
          <a:p>
            <a:pPr lv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“Do you just not get this?”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264275"/>
            <a:ext cx="8520600" cy="430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“If you catch yourself saying ‘I’m not a math person’ just add the word ‘yet’ to the end of the sentence.”</a:t>
            </a: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</a:t>
            </a: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“Not everybody is good at math. Just do your best.”</a:t>
            </a:r>
          </a:p>
          <a:p>
            <a:pPr lv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264275"/>
            <a:ext cx="8520600" cy="430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“If you catch yourself saying ‘I’m not a math person’ just add the word ‘yet’ to the end of the sentence.”</a:t>
            </a: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</a:t>
            </a: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solidFill>
                  <a:srgbClr val="F3F3F3"/>
                </a:solidFill>
              </a:rPr>
              <a:t>“That feeling of math being hard is the feeling of your brain growing.”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3F3F3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F3F3F3"/>
                </a:solidFill>
              </a:rPr>
              <a:t>“If you catch yourself saying ‘I’m not a math person’ just add the word ‘yet’ to the end of the sentence.”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532750" y="435900"/>
            <a:ext cx="7578600" cy="5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EFEFEF"/>
                </a:solidFill>
                <a:latin typeface="Average"/>
                <a:ea typeface="Average"/>
                <a:cs typeface="Average"/>
                <a:sym typeface="Average"/>
              </a:rPr>
              <a:t>Growth Statements</a:t>
            </a:r>
            <a:r>
              <a:rPr lang="en" sz="24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